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  <p:sldMasterId id="2147483669" r:id="rId3"/>
    <p:sldMasterId id="2147483681" r:id="rId4"/>
  </p:sldMasterIdLst>
  <p:notesMasterIdLst>
    <p:notesMasterId r:id="rId56"/>
  </p:notesMasterIdLst>
  <p:sldIdLst>
    <p:sldId id="451" r:id="rId5"/>
    <p:sldId id="277" r:id="rId6"/>
    <p:sldId id="818" r:id="rId7"/>
    <p:sldId id="1071" r:id="rId8"/>
    <p:sldId id="792" r:id="rId9"/>
    <p:sldId id="551" r:id="rId10"/>
    <p:sldId id="820" r:id="rId11"/>
    <p:sldId id="553" r:id="rId12"/>
    <p:sldId id="790" r:id="rId13"/>
    <p:sldId id="555" r:id="rId14"/>
    <p:sldId id="1138" r:id="rId15"/>
    <p:sldId id="1143" r:id="rId16"/>
    <p:sldId id="1142" r:id="rId17"/>
    <p:sldId id="1141" r:id="rId18"/>
    <p:sldId id="1128" r:id="rId19"/>
    <p:sldId id="1127" r:id="rId20"/>
    <p:sldId id="1129" r:id="rId21"/>
    <p:sldId id="1130" r:id="rId22"/>
    <p:sldId id="1131" r:id="rId23"/>
    <p:sldId id="1140" r:id="rId24"/>
    <p:sldId id="1133" r:id="rId25"/>
    <p:sldId id="1056" r:id="rId26"/>
    <p:sldId id="1107" r:id="rId27"/>
    <p:sldId id="1088" r:id="rId28"/>
    <p:sldId id="1089" r:id="rId29"/>
    <p:sldId id="1134" r:id="rId30"/>
    <p:sldId id="1091" r:id="rId31"/>
    <p:sldId id="1092" r:id="rId32"/>
    <p:sldId id="1093" r:id="rId33"/>
    <p:sldId id="1094" r:id="rId34"/>
    <p:sldId id="1108" r:id="rId35"/>
    <p:sldId id="1135" r:id="rId36"/>
    <p:sldId id="1136" r:id="rId37"/>
    <p:sldId id="1137" r:id="rId38"/>
    <p:sldId id="1144" r:id="rId39"/>
    <p:sldId id="1139" r:id="rId40"/>
    <p:sldId id="1145" r:id="rId41"/>
    <p:sldId id="1146" r:id="rId42"/>
    <p:sldId id="1147" r:id="rId43"/>
    <p:sldId id="1148" r:id="rId44"/>
    <p:sldId id="1149" r:id="rId45"/>
    <p:sldId id="1150" r:id="rId46"/>
    <p:sldId id="1151" r:id="rId47"/>
    <p:sldId id="1152" r:id="rId48"/>
    <p:sldId id="1153" r:id="rId49"/>
    <p:sldId id="1154" r:id="rId50"/>
    <p:sldId id="1155" r:id="rId51"/>
    <p:sldId id="1156" r:id="rId52"/>
    <p:sldId id="1157" r:id="rId53"/>
    <p:sldId id="817" r:id="rId54"/>
    <p:sldId id="556" r:id="rId55"/>
  </p:sldIdLst>
  <p:sldSz cx="9144000" cy="6858000" type="screen4x3"/>
  <p:notesSz cx="7010400" cy="9296400"/>
  <p:embeddedFontLst>
    <p:embeddedFont>
      <p:font typeface="Abadi Extra Light" panose="020B0204020104020204" pitchFamily="34" charset="0"/>
      <p:regular r:id="rId57"/>
    </p:embeddedFont>
    <p:embeddedFont>
      <p:font typeface="B Mitra" panose="00000400000000000000" pitchFamily="2" charset="-78"/>
      <p:regular r:id="rId58"/>
      <p:bold r:id="rId59"/>
    </p:embeddedFont>
    <p:embeddedFont>
      <p:font typeface="B Nazanin" panose="00000400000000000000" pitchFamily="2" charset="-78"/>
      <p:regular r:id="rId60"/>
      <p:bold r:id="rId61"/>
    </p:embeddedFont>
    <p:embeddedFont>
      <p:font typeface="B Titr" panose="00000700000000000000" pitchFamily="2" charset="-78"/>
      <p:bold r:id="rId62"/>
    </p:embeddedFont>
    <p:embeddedFont>
      <p:font typeface="B Zar" panose="00000400000000000000" pitchFamily="2" charset="-78"/>
      <p:regular r:id="rId63"/>
      <p:bold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libri Light" panose="020F0302020204030204" pitchFamily="34" charset="0"/>
      <p:regular r:id="rId69"/>
      <p:italic r:id="rId70"/>
    </p:embeddedFont>
    <p:embeddedFont>
      <p:font typeface="Georgia" panose="02040502050405020303" pitchFamily="18" charset="0"/>
      <p:regular r:id="rId71"/>
      <p:bold r:id="rId72"/>
      <p:italic r:id="rId73"/>
      <p:boldItalic r:id="rId74"/>
    </p:embeddedFont>
    <p:embeddedFont>
      <p:font typeface="IranNastaliq" panose="02020505000000020003" pitchFamily="18" charset="0"/>
      <p:regular r:id="rId75"/>
    </p:embeddedFont>
    <p:embeddedFont>
      <p:font typeface="Trebuchet MS" panose="020B0603020202020204" pitchFamily="34" charset="0"/>
      <p:regular r:id="rId76"/>
      <p:bold r:id="rId77"/>
      <p:italic r:id="rId78"/>
      <p:boldItalic r:id="rId79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AB7"/>
    <a:srgbClr val="FF9966"/>
    <a:srgbClr val="E1C0BD"/>
    <a:srgbClr val="B14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12" autoAdjust="0"/>
    <p:restoredTop sz="94364" autoAdjust="0"/>
  </p:normalViewPr>
  <p:slideViewPr>
    <p:cSldViewPr>
      <p:cViewPr varScale="1">
        <p:scale>
          <a:sx n="68" d="100"/>
          <a:sy n="68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74" Type="http://schemas.openxmlformats.org/officeDocument/2006/relationships/font" Target="fonts/font18.fntdata"/><Relationship Id="rId79" Type="http://schemas.openxmlformats.org/officeDocument/2006/relationships/font" Target="fonts/font23.fntdata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font" Target="fonts/font21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6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font" Target="fonts/font22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20.fntdata"/><Relationship Id="rId7" Type="http://schemas.openxmlformats.org/officeDocument/2006/relationships/slide" Target="slides/slide3.xml"/><Relationship Id="rId71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2561" y="5"/>
            <a:ext cx="3037839" cy="464819"/>
          </a:xfrm>
          <a:prstGeom prst="rect">
            <a:avLst/>
          </a:prstGeom>
        </p:spPr>
        <p:txBody>
          <a:bodyPr vert="horz" lIns="91413" tIns="45707" rIns="91413" bIns="45707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28" y="5"/>
            <a:ext cx="3037839" cy="464819"/>
          </a:xfrm>
          <a:prstGeom prst="rect">
            <a:avLst/>
          </a:prstGeom>
        </p:spPr>
        <p:txBody>
          <a:bodyPr vert="horz" lIns="91413" tIns="45707" rIns="91413" bIns="45707" rtlCol="1"/>
          <a:lstStyle>
            <a:lvl1pPr algn="l">
              <a:defRPr sz="1200"/>
            </a:lvl1pPr>
          </a:lstStyle>
          <a:p>
            <a:fld id="{868028E6-F346-4062-9315-AC611D52E0F5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4"/>
            <a:ext cx="5608320" cy="4183380"/>
          </a:xfrm>
          <a:prstGeom prst="rect">
            <a:avLst/>
          </a:prstGeom>
        </p:spPr>
        <p:txBody>
          <a:bodyPr vert="horz" lIns="91413" tIns="45707" rIns="91413" bIns="45707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2561" y="8829972"/>
            <a:ext cx="3037839" cy="464819"/>
          </a:xfrm>
          <a:prstGeom prst="rect">
            <a:avLst/>
          </a:prstGeom>
        </p:spPr>
        <p:txBody>
          <a:bodyPr vert="horz" lIns="91413" tIns="45707" rIns="91413" bIns="45707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28" y="8829972"/>
            <a:ext cx="3037839" cy="464819"/>
          </a:xfrm>
          <a:prstGeom prst="rect">
            <a:avLst/>
          </a:prstGeom>
        </p:spPr>
        <p:txBody>
          <a:bodyPr vert="horz" lIns="91413" tIns="45707" rIns="91413" bIns="45707" rtlCol="1" anchor="b"/>
          <a:lstStyle>
            <a:lvl1pPr algn="l">
              <a:defRPr sz="1200"/>
            </a:lvl1pPr>
          </a:lstStyle>
          <a:p>
            <a:fld id="{5D27E025-597C-403F-8B7D-5846E40B126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014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E025-597C-403F-8B7D-5846E40B126A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0568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B19FF-843D-4AC0-9627-8A6735F88EB4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1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B19FF-843D-4AC0-9627-8A6735F88EB4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B19FF-843D-4AC0-9627-8A6735F88EB4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75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B19FF-843D-4AC0-9627-8A6735F88EB4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17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B19FF-843D-4AC0-9627-8A6735F88EB4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70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01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B19FF-843D-4AC0-9627-8A6735F88EB4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79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02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54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6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E025-597C-403F-8B7D-5846E40B126A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3927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62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98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18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52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90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40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41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76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71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9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E025-597C-403F-8B7D-5846E40B126A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0620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51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31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20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106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418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523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261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01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786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1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E025-597C-403F-8B7D-5846E40B126A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44315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382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837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619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679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27E025-597C-403F-8B7D-5846E40B126A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849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8088" y="696913"/>
            <a:ext cx="4657725" cy="3494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44310-52D0-40DB-8F49-EE2F8B16B736}" type="slidenum">
              <a:rPr lang="ar-SA" smtClean="0"/>
              <a:pPr/>
              <a:t>50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74138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B Majid Shadow" pitchFamily="2" charset="-78"/>
              </a:defRPr>
            </a:lvl1pPr>
            <a:lvl2pPr marL="742729" indent="-285665" eaLnBrk="0" hangingPunct="0">
              <a:defRPr sz="2400">
                <a:solidFill>
                  <a:schemeClr val="tx1"/>
                </a:solidFill>
                <a:latin typeface="Arial" pitchFamily="34" charset="0"/>
                <a:cs typeface="B Majid Shadow" pitchFamily="2" charset="-78"/>
              </a:defRPr>
            </a:lvl2pPr>
            <a:lvl3pPr marL="1142660" indent="-228532" eaLnBrk="0" hangingPunct="0">
              <a:defRPr sz="2400">
                <a:solidFill>
                  <a:schemeClr val="tx1"/>
                </a:solidFill>
                <a:latin typeface="Arial" pitchFamily="34" charset="0"/>
                <a:cs typeface="B Majid Shadow" pitchFamily="2" charset="-78"/>
              </a:defRPr>
            </a:lvl3pPr>
            <a:lvl4pPr marL="1599725" indent="-228532" eaLnBrk="0" hangingPunct="0">
              <a:defRPr sz="2400">
                <a:solidFill>
                  <a:schemeClr val="tx1"/>
                </a:solidFill>
                <a:latin typeface="Arial" pitchFamily="34" charset="0"/>
                <a:cs typeface="B Majid Shadow" pitchFamily="2" charset="-78"/>
              </a:defRPr>
            </a:lvl4pPr>
            <a:lvl5pPr marL="2056789" indent="-228532" eaLnBrk="0" hangingPunct="0">
              <a:defRPr sz="2400">
                <a:solidFill>
                  <a:schemeClr val="tx1"/>
                </a:solidFill>
                <a:latin typeface="Arial" pitchFamily="34" charset="0"/>
                <a:cs typeface="B Majid Shadow" pitchFamily="2" charset="-78"/>
              </a:defRPr>
            </a:lvl5pPr>
            <a:lvl6pPr marL="2513854" indent="-228532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B Majid Shadow" pitchFamily="2" charset="-78"/>
              </a:defRPr>
            </a:lvl6pPr>
            <a:lvl7pPr marL="2970918" indent="-228532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B Majid Shadow" pitchFamily="2" charset="-78"/>
              </a:defRPr>
            </a:lvl7pPr>
            <a:lvl8pPr marL="3427981" indent="-228532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B Majid Shadow" pitchFamily="2" charset="-78"/>
              </a:defRPr>
            </a:lvl8pPr>
            <a:lvl9pPr marL="3885047" indent="-228532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B Majid Shadow" pitchFamily="2" charset="-78"/>
              </a:defRPr>
            </a:lvl9pPr>
          </a:lstStyle>
          <a:p>
            <a:fld id="{24041E7A-444E-4D24-9CFD-64A1AECE61C4}" type="slidenum">
              <a:rPr lang="ar-SA" sz="1200">
                <a:solidFill>
                  <a:prstClr val="black"/>
                </a:solidFill>
              </a:rPr>
              <a:pPr/>
              <a:t>51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7471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E025-597C-403F-8B7D-5846E40B126A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303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60500" y="650875"/>
            <a:ext cx="4351338" cy="3262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B19FF-843D-4AC0-9627-8A6735F88EB4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3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60500" y="650875"/>
            <a:ext cx="4351338" cy="3262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B19FF-843D-4AC0-9627-8A6735F88EB4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4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60500" y="650875"/>
            <a:ext cx="4351338" cy="3262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B19FF-843D-4AC0-9627-8A6735F88EB4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6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60500" y="650875"/>
            <a:ext cx="4351338" cy="3262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B19FF-843D-4AC0-9627-8A6735F88EB4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6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808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706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216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EE3B-3D28-459F-8EA3-ABE190DC241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14760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E242-ECFD-454C-9AEE-7B7265E81A4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61432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3E9B3-50D9-4A15-AD22-C3E74DD9FF6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79478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0B05C-D6D0-44A9-BF04-146B18C51B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17804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D0E5E-CE89-4A2C-9867-730B6EA97B9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49788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85E5-9A55-4C7D-B943-6CE01D249A4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32148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D514-B160-482D-8991-E8C04945616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37377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5AB6B-5255-4D58-A294-35698B95B30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17629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5111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96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3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0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84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4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15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29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98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07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3601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65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AC885AAB-00D9-4659-A7AA-DCD4214C5295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24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BBE697BF-FB8E-4DF9-8899-A7937D09170A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25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4A5398EC-AA6C-4465-9704-49D8B26E3739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01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50B464A3-F6B4-4251-A5A4-EB8F704DC76E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65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815B98AA-F29B-4504-A3D3-6B49D2CCD8A2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04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BF599C0B-C48B-4D7B-A931-60ADA9A60A86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4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51B66FBB-F01D-4F5E-8498-1ED366B005F1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58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62F43805-BF98-496A-98C9-9528112513CE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34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50741930-800F-4D31-9232-81FBAA8A9D67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8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3651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42C2FC1B-6C72-422E-8768-FBD943586699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62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6D875992-C193-48E0-9FFA-994DA21B4504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0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588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03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270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98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90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17CB-4C8C-47C7-B20A-A9BCA052910C}" type="datetimeFigureOut">
              <a:rPr lang="fa-IR" smtClean="0"/>
              <a:pPr/>
              <a:t>29/11/1445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9C05-BA0C-4AF7-A67F-186A5061AF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269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11909F-1BCF-46FC-9567-E001EF43CCD9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1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/>
      <p:bldP spid="4014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1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14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1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14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1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14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1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14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1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14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9FEB1A-7024-4AFA-A12E-C7820589DA50}" type="datetimeFigureOut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74DFA0-3CF7-4028-8DA6-5DC15B7976DB}" type="slidenum">
              <a:rPr lang="fa-I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4A9489A5-C72A-4A56-9373-0746892D529E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 defTabSz="685783">
                <a:defRPr/>
              </a:pPr>
              <a:t>6/5/2024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22F30904-183C-49B3-B90A-C23DBF9F13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9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0" y="304800"/>
            <a:ext cx="549785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9533" y="4448950"/>
            <a:ext cx="76328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dirty="0">
                <a:solidFill>
                  <a:srgbClr val="FF0000"/>
                </a:solidFill>
                <a:cs typeface="B Titr" pitchFamily="2" charset="-78"/>
              </a:rPr>
              <a:t>عملکرد سال 1402 </a:t>
            </a:r>
            <a:endParaRPr lang="fa-IR" sz="4000" dirty="0">
              <a:solidFill>
                <a:srgbClr val="FF802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4F770C4-AF29-4BF3-B630-398212C55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61802EB-3478-423C-8D9C-FAB8AA464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8" name="Picture 17" descr="02">
            <a:extLst>
              <a:ext uri="{FF2B5EF4-FFF2-40B4-BE49-F238E27FC236}">
                <a16:creationId xmlns:a16="http://schemas.microsoft.com/office/drawing/2014/main" id="{96C869FD-DCEA-40CB-9697-063322D4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94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5" y="99392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580209" y="1268760"/>
            <a:ext cx="5386871" cy="762000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81354" y="1285025"/>
            <a:ext cx="8581292" cy="30544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فراهم نمودن بیش از 80 کیلومتر 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پلها، جاده ها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و 40کیلومتر 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روشنایی معابر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در داخل منطقه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برخورداری از 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محوطه ریلی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اختصاصی با دوخط ارتباطی در داخل منطقه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ارتباط منطقه ويژه از سمت شرق با 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راه‌آهن سراسري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بافق- بندرعباس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وجود ايستگاه راه‌آهن در مجاورت منطقه ويژه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انشعاب 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راه‌آهن بندرعباس- بندر شهيد رجايي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از راه‌آهن سراسري بافق بندرعباس براي نقل و انتقال كالا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وجود 20 كيلومتر بزرگراه تا 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فرودگاه بين‌المللي بندرعباس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وجود 5 كيلومتر بزرگراه تا 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اسكله شهيد رجايي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(براي ارتباطات بازرگاني كالاهاي </a:t>
            </a:r>
            <a:r>
              <a:rPr lang="fa-I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بسته‌بندي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 شده)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fa-I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2308" y="374106"/>
            <a:ext cx="4868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زیرساختهای ارتباطی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5315B896-AA90-4FC8-871A-A843024C2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EEBF628-B0A0-4105-8F37-3C3E48770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9" name="Picture 17" descr="02">
            <a:extLst>
              <a:ext uri="{FF2B5EF4-FFF2-40B4-BE49-F238E27FC236}">
                <a16:creationId xmlns:a16="http://schemas.microsoft.com/office/drawing/2014/main" id="{27AA472A-3A62-4B3B-9030-D84002B6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12">
            <a:extLst>
              <a:ext uri="{FF2B5EF4-FFF2-40B4-BE49-F238E27FC236}">
                <a16:creationId xmlns:a16="http://schemas.microsoft.com/office/drawing/2014/main" id="{2261CB37-E93D-4CBF-9F85-FA3F7303B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0C2957-3C18-4760-AA20-0B965D4B3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6" y="3505992"/>
            <a:ext cx="4546739" cy="2753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17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59632" y="284849"/>
            <a:ext cx="6480720" cy="625093"/>
          </a:xfrm>
          <a:prstGeom prst="rect">
            <a:avLst/>
          </a:prstGeom>
        </p:spPr>
        <p:txBody>
          <a:bodyPr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وضعیت پروژه های منطقه ویژه اقتصادی صنایع معدنی و فلزی خلیج فارس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1AD1A7-CC9B-4D21-9B67-2ECCCBD4D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13037"/>
              </p:ext>
            </p:extLst>
          </p:nvPr>
        </p:nvGraphicFramePr>
        <p:xfrm>
          <a:off x="243973" y="1030356"/>
          <a:ext cx="8660847" cy="4920277"/>
        </p:xfrm>
        <a:graphic>
          <a:graphicData uri="http://schemas.openxmlformats.org/drawingml/2006/table">
            <a:tbl>
              <a:tblPr rtl="1"/>
              <a:tblGrid>
                <a:gridCol w="372764">
                  <a:extLst>
                    <a:ext uri="{9D8B030D-6E8A-4147-A177-3AD203B41FA5}">
                      <a16:colId xmlns:a16="http://schemas.microsoft.com/office/drawing/2014/main" val="1362631494"/>
                    </a:ext>
                  </a:extLst>
                </a:gridCol>
                <a:gridCol w="1384563">
                  <a:extLst>
                    <a:ext uri="{9D8B030D-6E8A-4147-A177-3AD203B41FA5}">
                      <a16:colId xmlns:a16="http://schemas.microsoft.com/office/drawing/2014/main" val="3593855534"/>
                    </a:ext>
                  </a:extLst>
                </a:gridCol>
                <a:gridCol w="894939">
                  <a:extLst>
                    <a:ext uri="{9D8B030D-6E8A-4147-A177-3AD203B41FA5}">
                      <a16:colId xmlns:a16="http://schemas.microsoft.com/office/drawing/2014/main" val="2993045046"/>
                    </a:ext>
                  </a:extLst>
                </a:gridCol>
                <a:gridCol w="832528">
                  <a:extLst>
                    <a:ext uri="{9D8B030D-6E8A-4147-A177-3AD203B41FA5}">
                      <a16:colId xmlns:a16="http://schemas.microsoft.com/office/drawing/2014/main" val="2200382897"/>
                    </a:ext>
                  </a:extLst>
                </a:gridCol>
                <a:gridCol w="1278750">
                  <a:extLst>
                    <a:ext uri="{9D8B030D-6E8A-4147-A177-3AD203B41FA5}">
                      <a16:colId xmlns:a16="http://schemas.microsoft.com/office/drawing/2014/main" val="3796434473"/>
                    </a:ext>
                  </a:extLst>
                </a:gridCol>
                <a:gridCol w="499673">
                  <a:extLst>
                    <a:ext uri="{9D8B030D-6E8A-4147-A177-3AD203B41FA5}">
                      <a16:colId xmlns:a16="http://schemas.microsoft.com/office/drawing/2014/main" val="1430186078"/>
                    </a:ext>
                  </a:extLst>
                </a:gridCol>
                <a:gridCol w="858017">
                  <a:extLst>
                    <a:ext uri="{9D8B030D-6E8A-4147-A177-3AD203B41FA5}">
                      <a16:colId xmlns:a16="http://schemas.microsoft.com/office/drawing/2014/main" val="466589859"/>
                    </a:ext>
                  </a:extLst>
                </a:gridCol>
                <a:gridCol w="851891">
                  <a:extLst>
                    <a:ext uri="{9D8B030D-6E8A-4147-A177-3AD203B41FA5}">
                      <a16:colId xmlns:a16="http://schemas.microsoft.com/office/drawing/2014/main" val="3908989780"/>
                    </a:ext>
                  </a:extLst>
                </a:gridCol>
                <a:gridCol w="765879">
                  <a:extLst>
                    <a:ext uri="{9D8B030D-6E8A-4147-A177-3AD203B41FA5}">
                      <a16:colId xmlns:a16="http://schemas.microsoft.com/office/drawing/2014/main" val="4114749579"/>
                    </a:ext>
                  </a:extLst>
                </a:gridCol>
                <a:gridCol w="921843">
                  <a:extLst>
                    <a:ext uri="{9D8B030D-6E8A-4147-A177-3AD203B41FA5}">
                      <a16:colId xmlns:a16="http://schemas.microsoft.com/office/drawing/2014/main" val="830351366"/>
                    </a:ext>
                  </a:extLst>
                </a:gridCol>
              </a:tblGrid>
              <a:tr h="7167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ردیف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نام پروژه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نام مشاور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نام پیمانکار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 مبلغ اولیه قرارداد                     ( ریال)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وضعیت پروژه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تاریخ عقد قرارداد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تاریخ اتمام قرارداد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درصد پیشرفت سال1401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درصد پیشرفت سال1402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95627"/>
                  </a:ext>
                </a:extLst>
              </a:tr>
              <a:tr h="53458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Mitra" panose="00000400000000000000" pitchFamily="2" charset="-78"/>
                          <a:ea typeface="+mn-ea"/>
                          <a:cs typeface="B Titr" pitchFamily="2" charset="-78"/>
                        </a:rPr>
                        <a:t>1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Mitra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جمع آوری و هدایت سیلاب سایت شمالی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ره شهر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ساز آب کیان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پاد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365/228/969/849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99/10/15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1402/10/12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%39/09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47609"/>
                  </a:ext>
                </a:extLst>
              </a:tr>
              <a:tr h="53458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Mitra" panose="00000400000000000000" pitchFamily="2" charset="-78"/>
                          <a:ea typeface="+mn-ea"/>
                          <a:cs typeface="B Titr" pitchFamily="2" charset="-78"/>
                        </a:rPr>
                        <a:t>2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Mitra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تعمیرات  اساسی اسکله  پل دسترسی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تدوین توسعه پایدار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حشمت رود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290/075/640/500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98/02/31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1402/12/29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%54/1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%105/88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74958"/>
                  </a:ext>
                </a:extLst>
              </a:tr>
              <a:tr h="61483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Mitra" panose="00000400000000000000" pitchFamily="2" charset="-78"/>
                          <a:ea typeface="+mn-ea"/>
                          <a:cs typeface="B Titr" pitchFamily="2" charset="-78"/>
                        </a:rPr>
                        <a:t>3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Mitra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پل ارتباطی سایت شمالی به سایت توسعه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راهیاب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ملل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شرکتهای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دژسان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بند و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راهسازی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ایران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789/402/734/906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         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1400/8/4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1402/12/29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%29/99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%62/25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9656"/>
                  </a:ext>
                </a:extLst>
              </a:tr>
              <a:tr h="1430098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Mitra" panose="00000400000000000000" pitchFamily="2" charset="-78"/>
                          <a:ea typeface="+mn-ea"/>
                          <a:cs typeface="B Titr" pitchFamily="2" charset="-78"/>
                        </a:rPr>
                        <a:t>4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Mitra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پروژه گازرسانی به نیروگاه های سایت میانی و احداث شبکه و ایستگاه تقلیل فشار گاز سایت شمالی و میانی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 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هامون گستر صنعت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عمران سازان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492،827،643،305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1400/12/01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1402/12/29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%36/92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%86/47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229237"/>
                  </a:ext>
                </a:extLst>
              </a:tr>
              <a:tr h="10894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Mitra" panose="00000400000000000000" pitchFamily="2" charset="-78"/>
                          <a:ea typeface="+mn-ea"/>
                          <a:cs typeface="B Titr" pitchFamily="2" charset="-78"/>
                        </a:rPr>
                        <a:t>5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Mitra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ایستگاه تقلیل فشار گاز سایت شمالی به میانی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هامون گستر صنعت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عمران سازان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1،549،562،020،016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1401/10/11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1402/10/12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تجهیز کارگاه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تجهیز کارگاه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88395"/>
                  </a:ext>
                </a:extLst>
              </a:tr>
            </a:tbl>
          </a:graphicData>
        </a:graphic>
      </p:graphicFrame>
      <p:sp>
        <p:nvSpPr>
          <p:cNvPr id="9" name="Rectangle 14">
            <a:extLst>
              <a:ext uri="{FF2B5EF4-FFF2-40B4-BE49-F238E27FC236}">
                <a16:creationId xmlns:a16="http://schemas.microsoft.com/office/drawing/2014/main" id="{E34B7B4E-B19E-4C72-9301-0B7725D1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3" y="116632"/>
            <a:ext cx="8886867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A60D32C6-91EF-4ABC-90A7-C6DCF534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5E1B176-F19D-4BD0-A3D7-6D3C3D9D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5" name="Picture 17" descr="02">
            <a:extLst>
              <a:ext uri="{FF2B5EF4-FFF2-40B4-BE49-F238E27FC236}">
                <a16:creationId xmlns:a16="http://schemas.microsoft.com/office/drawing/2014/main" id="{46478491-A218-40AB-91A5-DED3B6AC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980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59632" y="284849"/>
            <a:ext cx="6480720" cy="625093"/>
          </a:xfrm>
          <a:prstGeom prst="rect">
            <a:avLst/>
          </a:prstGeom>
        </p:spPr>
        <p:txBody>
          <a:bodyPr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وضعیت پروژه های منطقه ویژه اقتصادی صنایع معدنی و فلزی خلیج فارس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1AD1A7-CC9B-4D21-9B67-2ECCCBD4D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111783"/>
              </p:ext>
            </p:extLst>
          </p:nvPr>
        </p:nvGraphicFramePr>
        <p:xfrm>
          <a:off x="258011" y="1030357"/>
          <a:ext cx="8646809" cy="4920849"/>
        </p:xfrm>
        <a:graphic>
          <a:graphicData uri="http://schemas.openxmlformats.org/drawingml/2006/table">
            <a:tbl>
              <a:tblPr rtl="1"/>
              <a:tblGrid>
                <a:gridCol w="372160">
                  <a:extLst>
                    <a:ext uri="{9D8B030D-6E8A-4147-A177-3AD203B41FA5}">
                      <a16:colId xmlns:a16="http://schemas.microsoft.com/office/drawing/2014/main" val="1362631494"/>
                    </a:ext>
                  </a:extLst>
                </a:gridCol>
                <a:gridCol w="1382319">
                  <a:extLst>
                    <a:ext uri="{9D8B030D-6E8A-4147-A177-3AD203B41FA5}">
                      <a16:colId xmlns:a16="http://schemas.microsoft.com/office/drawing/2014/main" val="3593855534"/>
                    </a:ext>
                  </a:extLst>
                </a:gridCol>
                <a:gridCol w="893488">
                  <a:extLst>
                    <a:ext uri="{9D8B030D-6E8A-4147-A177-3AD203B41FA5}">
                      <a16:colId xmlns:a16="http://schemas.microsoft.com/office/drawing/2014/main" val="2993045046"/>
                    </a:ext>
                  </a:extLst>
                </a:gridCol>
                <a:gridCol w="831179">
                  <a:extLst>
                    <a:ext uri="{9D8B030D-6E8A-4147-A177-3AD203B41FA5}">
                      <a16:colId xmlns:a16="http://schemas.microsoft.com/office/drawing/2014/main" val="2200382897"/>
                    </a:ext>
                  </a:extLst>
                </a:gridCol>
                <a:gridCol w="1276677">
                  <a:extLst>
                    <a:ext uri="{9D8B030D-6E8A-4147-A177-3AD203B41FA5}">
                      <a16:colId xmlns:a16="http://schemas.microsoft.com/office/drawing/2014/main" val="3796434473"/>
                    </a:ext>
                  </a:extLst>
                </a:gridCol>
                <a:gridCol w="498863">
                  <a:extLst>
                    <a:ext uri="{9D8B030D-6E8A-4147-A177-3AD203B41FA5}">
                      <a16:colId xmlns:a16="http://schemas.microsoft.com/office/drawing/2014/main" val="1430186078"/>
                    </a:ext>
                  </a:extLst>
                </a:gridCol>
                <a:gridCol w="856626">
                  <a:extLst>
                    <a:ext uri="{9D8B030D-6E8A-4147-A177-3AD203B41FA5}">
                      <a16:colId xmlns:a16="http://schemas.microsoft.com/office/drawing/2014/main" val="466589859"/>
                    </a:ext>
                  </a:extLst>
                </a:gridCol>
                <a:gridCol w="850510">
                  <a:extLst>
                    <a:ext uri="{9D8B030D-6E8A-4147-A177-3AD203B41FA5}">
                      <a16:colId xmlns:a16="http://schemas.microsoft.com/office/drawing/2014/main" val="3908989780"/>
                    </a:ext>
                  </a:extLst>
                </a:gridCol>
                <a:gridCol w="764638">
                  <a:extLst>
                    <a:ext uri="{9D8B030D-6E8A-4147-A177-3AD203B41FA5}">
                      <a16:colId xmlns:a16="http://schemas.microsoft.com/office/drawing/2014/main" val="4114749579"/>
                    </a:ext>
                  </a:extLst>
                </a:gridCol>
                <a:gridCol w="920349">
                  <a:extLst>
                    <a:ext uri="{9D8B030D-6E8A-4147-A177-3AD203B41FA5}">
                      <a16:colId xmlns:a16="http://schemas.microsoft.com/office/drawing/2014/main" val="830351366"/>
                    </a:ext>
                  </a:extLst>
                </a:gridCol>
              </a:tblGrid>
              <a:tr h="71404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ردیف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نام پروژه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نام مشاور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نام پیمانکار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 مبلغ اولیه قرارداد                     ( ریال)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وضعیت پروژه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تاریخ عقد قرارداد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تاریخ اتمام قرارداد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درصد پیشرفت سال1401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درصد پیشرفت سال1402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95627"/>
                  </a:ext>
                </a:extLst>
              </a:tr>
              <a:tr h="53257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Mitra" panose="00000400000000000000" pitchFamily="2" charset="-78"/>
                          <a:ea typeface="+mn-ea"/>
                          <a:cs typeface="B Titr" pitchFamily="2" charset="-78"/>
                        </a:rPr>
                        <a:t>6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Mitra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معابر شماره 1و2و4 سایت توسعه</a:t>
                      </a:r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راهیاب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ملل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مهندسی تارا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2،988،000،000،000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1401/10/10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1403/04/10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تجهیز کارگاه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%41/09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47609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Mitra" panose="00000400000000000000" pitchFamily="2" charset="-78"/>
                          <a:ea typeface="+mn-ea"/>
                          <a:cs typeface="B Titr" pitchFamily="2" charset="-78"/>
                        </a:rPr>
                        <a:t>7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Mitra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خرید ترانسفورمر 230/63 کیلو ولت 125 مگا ولت آمپر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 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موننکو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ایران ترانسفو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331،740،100،000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1401/05/10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1402/05/10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%22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%100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74958"/>
                  </a:ext>
                </a:extLst>
              </a:tr>
              <a:tr h="6125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Mitra" panose="00000400000000000000" pitchFamily="2" charset="-78"/>
                          <a:ea typeface="+mn-ea"/>
                          <a:cs typeface="B Titr" pitchFamily="2" charset="-78"/>
                        </a:rPr>
                        <a:t>8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Mitra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خرید ترانسفورمر 63/20 کیلو ولت 50 مگا ولت آمپر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موننکو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ایران ترانسفو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160،597،000،000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1401/11/01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1402/11/01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%25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%100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9656"/>
                  </a:ext>
                </a:extLst>
              </a:tr>
              <a:tr h="1424711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Mitra" panose="00000400000000000000" pitchFamily="2" charset="-78"/>
                          <a:ea typeface="+mn-ea"/>
                          <a:cs typeface="B Titr" pitchFamily="2" charset="-78"/>
                        </a:rPr>
                        <a:t>9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Mitra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توسعه پست مدولار230/63 کیلو ولت فیدر توسعه و پست جدید 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موننکو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سرو نیرو توس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425،343،578،812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1401/09/08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1402/09/08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تجهیز کارگاه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%99/84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229237"/>
                  </a:ext>
                </a:extLst>
              </a:tr>
              <a:tr h="108532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Mitra" panose="00000400000000000000" pitchFamily="2" charset="-78"/>
                          <a:ea typeface="+mn-ea"/>
                          <a:cs typeface="B Titr" pitchFamily="2" charset="-78"/>
                        </a:rPr>
                        <a:t>10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Mitra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عملیات طراحی،تامین تجهیزات و احداث پست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GIS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63/20کیلو ولت سایت میانی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موننکو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اسسکو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688،910،176،558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1401/12/15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1402/12/15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تجهیز کارگاه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%94/83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88395"/>
                  </a:ext>
                </a:extLst>
              </a:tr>
            </a:tbl>
          </a:graphicData>
        </a:graphic>
      </p:graphicFrame>
      <p:sp>
        <p:nvSpPr>
          <p:cNvPr id="9" name="Rectangle 14">
            <a:extLst>
              <a:ext uri="{FF2B5EF4-FFF2-40B4-BE49-F238E27FC236}">
                <a16:creationId xmlns:a16="http://schemas.microsoft.com/office/drawing/2014/main" id="{E34B7B4E-B19E-4C72-9301-0B7725D1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3" y="116632"/>
            <a:ext cx="8886867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A60D32C6-91EF-4ABC-90A7-C6DCF534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5E1B176-F19D-4BD0-A3D7-6D3C3D9D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5" name="Picture 17" descr="02">
            <a:extLst>
              <a:ext uri="{FF2B5EF4-FFF2-40B4-BE49-F238E27FC236}">
                <a16:creationId xmlns:a16="http://schemas.microsoft.com/office/drawing/2014/main" id="{46478491-A218-40AB-91A5-DED3B6AC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391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59632" y="284849"/>
            <a:ext cx="6480720" cy="625093"/>
          </a:xfrm>
          <a:prstGeom prst="rect">
            <a:avLst/>
          </a:prstGeom>
        </p:spPr>
        <p:txBody>
          <a:bodyPr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وضعیت پروژه های منطقه ویژه اقتصادی صنایع معدنی و فلزی خلیج فارس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1AD1A7-CC9B-4D21-9B67-2ECCCBD4D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74635"/>
              </p:ext>
            </p:extLst>
          </p:nvPr>
        </p:nvGraphicFramePr>
        <p:xfrm>
          <a:off x="243973" y="1030357"/>
          <a:ext cx="8660847" cy="4918923"/>
        </p:xfrm>
        <a:graphic>
          <a:graphicData uri="http://schemas.openxmlformats.org/drawingml/2006/table">
            <a:tbl>
              <a:tblPr rtl="1"/>
              <a:tblGrid>
                <a:gridCol w="372764">
                  <a:extLst>
                    <a:ext uri="{9D8B030D-6E8A-4147-A177-3AD203B41FA5}">
                      <a16:colId xmlns:a16="http://schemas.microsoft.com/office/drawing/2014/main" val="1362631494"/>
                    </a:ext>
                  </a:extLst>
                </a:gridCol>
                <a:gridCol w="1384563">
                  <a:extLst>
                    <a:ext uri="{9D8B030D-6E8A-4147-A177-3AD203B41FA5}">
                      <a16:colId xmlns:a16="http://schemas.microsoft.com/office/drawing/2014/main" val="3593855534"/>
                    </a:ext>
                  </a:extLst>
                </a:gridCol>
                <a:gridCol w="894939">
                  <a:extLst>
                    <a:ext uri="{9D8B030D-6E8A-4147-A177-3AD203B41FA5}">
                      <a16:colId xmlns:a16="http://schemas.microsoft.com/office/drawing/2014/main" val="2993045046"/>
                    </a:ext>
                  </a:extLst>
                </a:gridCol>
                <a:gridCol w="832528">
                  <a:extLst>
                    <a:ext uri="{9D8B030D-6E8A-4147-A177-3AD203B41FA5}">
                      <a16:colId xmlns:a16="http://schemas.microsoft.com/office/drawing/2014/main" val="2200382897"/>
                    </a:ext>
                  </a:extLst>
                </a:gridCol>
                <a:gridCol w="1278750">
                  <a:extLst>
                    <a:ext uri="{9D8B030D-6E8A-4147-A177-3AD203B41FA5}">
                      <a16:colId xmlns:a16="http://schemas.microsoft.com/office/drawing/2014/main" val="3796434473"/>
                    </a:ext>
                  </a:extLst>
                </a:gridCol>
                <a:gridCol w="499673">
                  <a:extLst>
                    <a:ext uri="{9D8B030D-6E8A-4147-A177-3AD203B41FA5}">
                      <a16:colId xmlns:a16="http://schemas.microsoft.com/office/drawing/2014/main" val="1430186078"/>
                    </a:ext>
                  </a:extLst>
                </a:gridCol>
                <a:gridCol w="858017">
                  <a:extLst>
                    <a:ext uri="{9D8B030D-6E8A-4147-A177-3AD203B41FA5}">
                      <a16:colId xmlns:a16="http://schemas.microsoft.com/office/drawing/2014/main" val="466589859"/>
                    </a:ext>
                  </a:extLst>
                </a:gridCol>
                <a:gridCol w="851891">
                  <a:extLst>
                    <a:ext uri="{9D8B030D-6E8A-4147-A177-3AD203B41FA5}">
                      <a16:colId xmlns:a16="http://schemas.microsoft.com/office/drawing/2014/main" val="3908989780"/>
                    </a:ext>
                  </a:extLst>
                </a:gridCol>
                <a:gridCol w="765879">
                  <a:extLst>
                    <a:ext uri="{9D8B030D-6E8A-4147-A177-3AD203B41FA5}">
                      <a16:colId xmlns:a16="http://schemas.microsoft.com/office/drawing/2014/main" val="4114749579"/>
                    </a:ext>
                  </a:extLst>
                </a:gridCol>
                <a:gridCol w="921843">
                  <a:extLst>
                    <a:ext uri="{9D8B030D-6E8A-4147-A177-3AD203B41FA5}">
                      <a16:colId xmlns:a16="http://schemas.microsoft.com/office/drawing/2014/main" val="830351366"/>
                    </a:ext>
                  </a:extLst>
                </a:gridCol>
              </a:tblGrid>
              <a:tr h="75113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ردیف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نام پروژه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نام مشاور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نام پیمانکار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 مبلغ اولیه قرارداد                     ( ریال)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وضعیت پروژه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تاریخ عقد قرارداد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Mitra" panose="00000400000000000000" pitchFamily="2" charset="-78"/>
                        </a:rPr>
                        <a:t>تاریخ اتمام قرارداد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درصد پیشرفت سال1401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درصد پیشرفت سال1402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95627"/>
                  </a:ext>
                </a:extLst>
              </a:tr>
              <a:tr h="86550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Mitra" panose="00000400000000000000" pitchFamily="2" charset="-78"/>
                          <a:ea typeface="+mn-ea"/>
                          <a:cs typeface="B Titr" pitchFamily="2" charset="-78"/>
                        </a:rPr>
                        <a:t>11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Mitra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توسعه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فیدر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ترانسفورماتور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سوم پست 400 به 230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کیلوولت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شهید لشکری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موننکو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ایران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توسعه پست های فشار قوی پارسیان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459/973/920/000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99/5/22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1402/03/29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%99/89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در حال بهره برداری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47609"/>
                  </a:ext>
                </a:extLst>
              </a:tr>
              <a:tr h="1071525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Nazanin" panose="00000400000000000000" pitchFamily="2" charset="-78"/>
                          <a:ea typeface="+mn-ea"/>
                          <a:cs typeface="B Titr" pitchFamily="2" charset="-78"/>
                        </a:rPr>
                        <a:t>12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Nazanin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خطوط کابلی و کانال کابل پست شهید لشکری به سایت شمالی و مدار دوم خط 63 کیلو ولت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موننکو ایران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پیما برق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267،337،895،651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1402/02/20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1402/09/20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%93/72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74958"/>
                  </a:ext>
                </a:extLst>
              </a:tr>
              <a:tr h="8579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Nazanin" panose="00000400000000000000" pitchFamily="2" charset="-78"/>
                          <a:ea typeface="+mn-ea"/>
                          <a:cs typeface="B Titr" pitchFamily="2" charset="-78"/>
                        </a:rPr>
                        <a:t>13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Nazanin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معابر شماره 3 ،5 و تعریض و بهسازی مسیر پیرامونی سایت توسعه منطقه ویژه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راهیاب ملل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شن و ماسه راهگرد بندر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2،859،644،814،936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1402/03/21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1403/09/20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%36/23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9656"/>
                  </a:ext>
                </a:extLst>
              </a:tr>
              <a:tr h="857930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Nazanin" panose="00000400000000000000" pitchFamily="2" charset="-78"/>
                          <a:ea typeface="+mn-ea"/>
                          <a:cs typeface="B Titr" pitchFamily="2" charset="-78"/>
                        </a:rPr>
                        <a:t>14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Nazanin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شبکه توزیع آب فضای سبز و جمع آوری فاضلاب سایت جنوبی و... منطقه ویژه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پارس جویاب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بهینه گستر ساری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445،860،987،953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1402/03/30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1403/01/16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%66/46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229237"/>
                  </a:ext>
                </a:extLst>
              </a:tr>
              <a:tr h="514901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Nazanin" panose="00000400000000000000" pitchFamily="2" charset="-78"/>
                          <a:ea typeface="+mn-ea"/>
                          <a:cs typeface="B Titr" pitchFamily="2" charset="-78"/>
                        </a:rPr>
                        <a:t>15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Nazanin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جابجایی خط 63 کیلو ولت سایت توسعه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موننکو ایران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آرمان انرزی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299،723،708،738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1402/06/20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1403/03/17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%92/39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88395"/>
                  </a:ext>
                </a:extLst>
              </a:tr>
            </a:tbl>
          </a:graphicData>
        </a:graphic>
      </p:graphicFrame>
      <p:sp>
        <p:nvSpPr>
          <p:cNvPr id="9" name="Rectangle 14">
            <a:extLst>
              <a:ext uri="{FF2B5EF4-FFF2-40B4-BE49-F238E27FC236}">
                <a16:creationId xmlns:a16="http://schemas.microsoft.com/office/drawing/2014/main" id="{E34B7B4E-B19E-4C72-9301-0B7725D1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3" y="116632"/>
            <a:ext cx="8886867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A60D32C6-91EF-4ABC-90A7-C6DCF534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5E1B176-F19D-4BD0-A3D7-6D3C3D9D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5" name="Picture 17" descr="02">
            <a:extLst>
              <a:ext uri="{FF2B5EF4-FFF2-40B4-BE49-F238E27FC236}">
                <a16:creationId xmlns:a16="http://schemas.microsoft.com/office/drawing/2014/main" id="{46478491-A218-40AB-91A5-DED3B6AC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66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59632" y="284849"/>
            <a:ext cx="6480720" cy="625093"/>
          </a:xfrm>
          <a:prstGeom prst="rect">
            <a:avLst/>
          </a:prstGeom>
        </p:spPr>
        <p:txBody>
          <a:bodyPr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وضعیت پروژه های منطقه ویژه اقتصادی صنایع معدنی و فلزی خلیج فارس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1AD1A7-CC9B-4D21-9B67-2ECCCBD4D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01682"/>
              </p:ext>
            </p:extLst>
          </p:nvPr>
        </p:nvGraphicFramePr>
        <p:xfrm>
          <a:off x="243973" y="1030357"/>
          <a:ext cx="8660847" cy="4918923"/>
        </p:xfrm>
        <a:graphic>
          <a:graphicData uri="http://schemas.openxmlformats.org/drawingml/2006/table">
            <a:tbl>
              <a:tblPr rtl="1"/>
              <a:tblGrid>
                <a:gridCol w="372764">
                  <a:extLst>
                    <a:ext uri="{9D8B030D-6E8A-4147-A177-3AD203B41FA5}">
                      <a16:colId xmlns:a16="http://schemas.microsoft.com/office/drawing/2014/main" val="1362631494"/>
                    </a:ext>
                  </a:extLst>
                </a:gridCol>
                <a:gridCol w="1384563">
                  <a:extLst>
                    <a:ext uri="{9D8B030D-6E8A-4147-A177-3AD203B41FA5}">
                      <a16:colId xmlns:a16="http://schemas.microsoft.com/office/drawing/2014/main" val="3593855534"/>
                    </a:ext>
                  </a:extLst>
                </a:gridCol>
                <a:gridCol w="894939">
                  <a:extLst>
                    <a:ext uri="{9D8B030D-6E8A-4147-A177-3AD203B41FA5}">
                      <a16:colId xmlns:a16="http://schemas.microsoft.com/office/drawing/2014/main" val="2993045046"/>
                    </a:ext>
                  </a:extLst>
                </a:gridCol>
                <a:gridCol w="790494">
                  <a:extLst>
                    <a:ext uri="{9D8B030D-6E8A-4147-A177-3AD203B41FA5}">
                      <a16:colId xmlns:a16="http://schemas.microsoft.com/office/drawing/2014/main" val="2200382897"/>
                    </a:ext>
                  </a:extLst>
                </a:gridCol>
                <a:gridCol w="1320784">
                  <a:extLst>
                    <a:ext uri="{9D8B030D-6E8A-4147-A177-3AD203B41FA5}">
                      <a16:colId xmlns:a16="http://schemas.microsoft.com/office/drawing/2014/main" val="3796434473"/>
                    </a:ext>
                  </a:extLst>
                </a:gridCol>
                <a:gridCol w="499673">
                  <a:extLst>
                    <a:ext uri="{9D8B030D-6E8A-4147-A177-3AD203B41FA5}">
                      <a16:colId xmlns:a16="http://schemas.microsoft.com/office/drawing/2014/main" val="1430186078"/>
                    </a:ext>
                  </a:extLst>
                </a:gridCol>
                <a:gridCol w="858017">
                  <a:extLst>
                    <a:ext uri="{9D8B030D-6E8A-4147-A177-3AD203B41FA5}">
                      <a16:colId xmlns:a16="http://schemas.microsoft.com/office/drawing/2014/main" val="466589859"/>
                    </a:ext>
                  </a:extLst>
                </a:gridCol>
                <a:gridCol w="851891">
                  <a:extLst>
                    <a:ext uri="{9D8B030D-6E8A-4147-A177-3AD203B41FA5}">
                      <a16:colId xmlns:a16="http://schemas.microsoft.com/office/drawing/2014/main" val="3908989780"/>
                    </a:ext>
                  </a:extLst>
                </a:gridCol>
                <a:gridCol w="765879">
                  <a:extLst>
                    <a:ext uri="{9D8B030D-6E8A-4147-A177-3AD203B41FA5}">
                      <a16:colId xmlns:a16="http://schemas.microsoft.com/office/drawing/2014/main" val="4114749579"/>
                    </a:ext>
                  </a:extLst>
                </a:gridCol>
                <a:gridCol w="921843">
                  <a:extLst>
                    <a:ext uri="{9D8B030D-6E8A-4147-A177-3AD203B41FA5}">
                      <a16:colId xmlns:a16="http://schemas.microsoft.com/office/drawing/2014/main" val="830351366"/>
                    </a:ext>
                  </a:extLst>
                </a:gridCol>
              </a:tblGrid>
              <a:tr h="72194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ردیف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نام پروژه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نام مشاور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نام پیمانکار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 مبلغ اولیه قرارداد                     ( ریال)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وضعیت پروژه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تاریخ عقد قرارداد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تاریخ اتمام قرارداد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درصد پیشرفت سال1401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درصد پیشرفت سال1402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95627"/>
                  </a:ext>
                </a:extLst>
              </a:tr>
              <a:tr h="82459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Nazanin" panose="00000400000000000000" pitchFamily="2" charset="-78"/>
                          <a:ea typeface="+mn-ea"/>
                          <a:cs typeface="B Titr" pitchFamily="2" charset="-78"/>
                        </a:rPr>
                        <a:t>16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Nazanin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گازرسانی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به شرکت های بخش شرقی سایت توسعه و احداث ایستگاه 200 هزار متر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مکعبی</a:t>
                      </a:r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مرکز خدمات مدیریت صنایع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آنزان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پویا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2،951،360،303،198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1402/10/26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1403/10/25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تجهیز کارگاه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47609"/>
                  </a:ext>
                </a:extLst>
              </a:tr>
              <a:tr h="1029891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Nazanin" panose="00000400000000000000" pitchFamily="2" charset="-78"/>
                          <a:ea typeface="+mn-ea"/>
                          <a:cs typeface="B Titr" pitchFamily="2" charset="-78"/>
                        </a:rPr>
                        <a:t>17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Nazanin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طراحی و تامین تجهیزات،... و راه اندازی پست 400 به 230(پست واسط سایت شمالی و توسعه)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مهندسی قدس نیرو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مهام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شرق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11،690،000،000،000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1402/11/03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1404/11/03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تجهیز کارگاه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74958"/>
                  </a:ext>
                </a:extLst>
              </a:tr>
              <a:tr h="1029891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Nazanin" panose="00000400000000000000" pitchFamily="2" charset="-78"/>
                          <a:ea typeface="+mn-ea"/>
                          <a:cs typeface="B Titr" pitchFamily="2" charset="-78"/>
                        </a:rPr>
                        <a:t>18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Nazanin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خرید تجهیزات اجرایی عملیات ساختمانی و نصب برج و سیم کشی خط واسط 400 کیلو ولت سایت شمالی به توسعه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مهندسی قدس نیرو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سازه های فلزی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یاسان</a:t>
                      </a:r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2،034،900،925،443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فعال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1402/10/24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1404/02/26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تجهیز کارگاه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9656"/>
                  </a:ext>
                </a:extLst>
              </a:tr>
              <a:tr h="693301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Nazanin" panose="00000400000000000000" pitchFamily="2" charset="-78"/>
                          <a:ea typeface="+mn-ea"/>
                          <a:cs typeface="B Titr" pitchFamily="2" charset="-78"/>
                        </a:rPr>
                        <a:t>19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Nazanin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شبکه هدایت سیلاب سایت توسعه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سر ریگ بندر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5192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اعلام برنده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229237"/>
                  </a:ext>
                </a:extLst>
              </a:tr>
              <a:tr h="61929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050" b="0" i="0" u="none" strike="noStrike" kern="1200" dirty="0">
                          <a:solidFill>
                            <a:schemeClr val="tx1"/>
                          </a:solidFill>
                          <a:latin typeface="B Nazanin" panose="00000400000000000000" pitchFamily="2" charset="-78"/>
                          <a:ea typeface="+mn-ea"/>
                          <a:cs typeface="B Titr" pitchFamily="2" charset="-78"/>
                        </a:rPr>
                        <a:t>20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B Nazanin" panose="00000400000000000000" pitchFamily="2" charset="-78"/>
                        <a:ea typeface="+mn-ea"/>
                        <a:cs typeface="B Titr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خطوط 20کیلو ولت –به طول 30 کیلومتر فاز اول</a:t>
                      </a: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پیما برق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281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اعلام برنده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88395"/>
                  </a:ext>
                </a:extLst>
              </a:tr>
            </a:tbl>
          </a:graphicData>
        </a:graphic>
      </p:graphicFrame>
      <p:sp>
        <p:nvSpPr>
          <p:cNvPr id="9" name="Rectangle 14">
            <a:extLst>
              <a:ext uri="{FF2B5EF4-FFF2-40B4-BE49-F238E27FC236}">
                <a16:creationId xmlns:a16="http://schemas.microsoft.com/office/drawing/2014/main" id="{E34B7B4E-B19E-4C72-9301-0B7725D1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3" y="116632"/>
            <a:ext cx="8886867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A60D32C6-91EF-4ABC-90A7-C6DCF534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5E1B176-F19D-4BD0-A3D7-6D3C3D9D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5" name="Picture 17" descr="02">
            <a:extLst>
              <a:ext uri="{FF2B5EF4-FFF2-40B4-BE49-F238E27FC236}">
                <a16:creationId xmlns:a16="http://schemas.microsoft.com/office/drawing/2014/main" id="{46478491-A218-40AB-91A5-DED3B6AC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90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E34B7B4E-B19E-4C72-9301-0B7725D1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97" y="116632"/>
            <a:ext cx="888967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5E1B176-F19D-4BD0-A3D7-6D3C3D9D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5" name="Picture 17" descr="02">
            <a:extLst>
              <a:ext uri="{FF2B5EF4-FFF2-40B4-BE49-F238E27FC236}">
                <a16:creationId xmlns:a16="http://schemas.microsoft.com/office/drawing/2014/main" id="{46478491-A218-40AB-91A5-DED3B6AC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1AD1A7-CC9B-4D21-9B67-2ECCCBD4D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3864"/>
              </p:ext>
            </p:extLst>
          </p:nvPr>
        </p:nvGraphicFramePr>
        <p:xfrm>
          <a:off x="243973" y="1048741"/>
          <a:ext cx="8654678" cy="4903821"/>
        </p:xfrm>
        <a:graphic>
          <a:graphicData uri="http://schemas.openxmlformats.org/drawingml/2006/table">
            <a:tbl>
              <a:tblPr rtl="1"/>
              <a:tblGrid>
                <a:gridCol w="592234">
                  <a:extLst>
                    <a:ext uri="{9D8B030D-6E8A-4147-A177-3AD203B41FA5}">
                      <a16:colId xmlns:a16="http://schemas.microsoft.com/office/drawing/2014/main" val="1362631494"/>
                    </a:ext>
                  </a:extLst>
                </a:gridCol>
                <a:gridCol w="6786220">
                  <a:extLst>
                    <a:ext uri="{9D8B030D-6E8A-4147-A177-3AD203B41FA5}">
                      <a16:colId xmlns:a16="http://schemas.microsoft.com/office/drawing/2014/main" val="3593855534"/>
                    </a:ext>
                  </a:extLst>
                </a:gridCol>
                <a:gridCol w="1276224">
                  <a:extLst>
                    <a:ext uri="{9D8B030D-6E8A-4147-A177-3AD203B41FA5}">
                      <a16:colId xmlns:a16="http://schemas.microsoft.com/office/drawing/2014/main" val="830351366"/>
                    </a:ext>
                  </a:extLst>
                </a:gridCol>
              </a:tblGrid>
              <a:tr h="872882">
                <a:tc gridSpan="3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عملکرد صرفه جویی ارزی حاصل از بومی سازی 1402</a:t>
                      </a:r>
                      <a:endParaRPr lang="en-US" sz="1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95627"/>
                  </a:ext>
                </a:extLst>
              </a:tr>
              <a:tr h="721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شرح کار 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صرفه جویی ارزی   (میلیون تومان )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47609"/>
                  </a:ext>
                </a:extLst>
              </a:tr>
              <a:tr h="598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و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اورهال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اساسی کمپرسور هوای لکوموتیو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74958"/>
                  </a:ext>
                </a:extLst>
              </a:tr>
              <a:tr h="542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و بازسازی مجموعه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بوژی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های لکوموتیو شماره یک و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گیربکس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اصلی آن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3،000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339656"/>
                  </a:ext>
                </a:extLst>
              </a:tr>
              <a:tr h="721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گیربکس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ایندکسر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2 دستگاه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1،500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016951"/>
                  </a:ext>
                </a:extLst>
              </a:tr>
              <a:tr h="721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بازسازی و بهینه 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باکس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دامپر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واگن برگردان جنوبی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3،000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42633"/>
                  </a:ext>
                </a:extLst>
              </a:tr>
              <a:tr h="721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طراحی و ساخت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ایندکسر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واگن برگردان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1،500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15581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1541615" y="284849"/>
            <a:ext cx="5836168" cy="625093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پروژه های انجام شده واحد بهره برداری ( بومی سازی ) 1402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A60D32C6-91EF-4ABC-90A7-C6DCF534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6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E34B7B4E-B19E-4C72-9301-0B7725D1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97" y="116632"/>
            <a:ext cx="888967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5E1B176-F19D-4BD0-A3D7-6D3C3D9D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5" name="Picture 17" descr="02">
            <a:extLst>
              <a:ext uri="{FF2B5EF4-FFF2-40B4-BE49-F238E27FC236}">
                <a16:creationId xmlns:a16="http://schemas.microsoft.com/office/drawing/2014/main" id="{46478491-A218-40AB-91A5-DED3B6AC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1AD1A7-CC9B-4D21-9B67-2ECCCBD4D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75508"/>
              </p:ext>
            </p:extLst>
          </p:nvPr>
        </p:nvGraphicFramePr>
        <p:xfrm>
          <a:off x="243974" y="1048741"/>
          <a:ext cx="8654677" cy="4918965"/>
        </p:xfrm>
        <a:graphic>
          <a:graphicData uri="http://schemas.openxmlformats.org/drawingml/2006/table">
            <a:tbl>
              <a:tblPr rtl="1"/>
              <a:tblGrid>
                <a:gridCol w="592234">
                  <a:extLst>
                    <a:ext uri="{9D8B030D-6E8A-4147-A177-3AD203B41FA5}">
                      <a16:colId xmlns:a16="http://schemas.microsoft.com/office/drawing/2014/main" val="1362631494"/>
                    </a:ext>
                  </a:extLst>
                </a:gridCol>
                <a:gridCol w="6822212">
                  <a:extLst>
                    <a:ext uri="{9D8B030D-6E8A-4147-A177-3AD203B41FA5}">
                      <a16:colId xmlns:a16="http://schemas.microsoft.com/office/drawing/2014/main" val="3593855534"/>
                    </a:ext>
                  </a:extLst>
                </a:gridCol>
                <a:gridCol w="1240231">
                  <a:extLst>
                    <a:ext uri="{9D8B030D-6E8A-4147-A177-3AD203B41FA5}">
                      <a16:colId xmlns:a16="http://schemas.microsoft.com/office/drawing/2014/main" val="830351366"/>
                    </a:ext>
                  </a:extLst>
                </a:gridCol>
              </a:tblGrid>
              <a:tr h="857740">
                <a:tc gridSpan="3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عملکرد صرفه جویی ارزی حاصل از بومی سازی 1402</a:t>
                      </a:r>
                      <a:endParaRPr lang="en-US" sz="1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95627"/>
                  </a:ext>
                </a:extLst>
              </a:tr>
              <a:tr h="724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شرح کار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صرفه جویی ارزی (میلیون تومان 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47609"/>
                  </a:ext>
                </a:extLst>
              </a:tr>
              <a:tr h="600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و بازسازی کمپرسور هوای سیستم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غبارگیر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واگن برگردان جنوبی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74958"/>
                  </a:ext>
                </a:extLst>
              </a:tr>
              <a:tr h="544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طراحی و ساخت ساپورت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جکهای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ورتیکال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بزرگ مربوط به واگن برگردان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1،000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339656"/>
                  </a:ext>
                </a:extLst>
              </a:tr>
              <a:tr h="724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و بهینه سازی 16 عدد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سیلندر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هیدرولیک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1،500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016951"/>
                  </a:ext>
                </a:extLst>
              </a:tr>
              <a:tr h="724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پمپ ترکیبی مربوط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دامپر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و ساید آرم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شارژر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42633"/>
                  </a:ext>
                </a:extLst>
              </a:tr>
              <a:tr h="724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و نوسازی یک دستگاه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اسلوبیرینگ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دستگاه های انباشت و برداشت مواد که تولید داخل ندارد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20،000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15581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1541615" y="284849"/>
            <a:ext cx="5836168" cy="625093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پروژه های انجام شده واحد بهره برداری ( بومی سازی ) 1402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A60D32C6-91EF-4ABC-90A7-C6DCF534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9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E34B7B4E-B19E-4C72-9301-0B7725D1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97" y="116632"/>
            <a:ext cx="888967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5E1B176-F19D-4BD0-A3D7-6D3C3D9D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5" name="Picture 17" descr="02">
            <a:extLst>
              <a:ext uri="{FF2B5EF4-FFF2-40B4-BE49-F238E27FC236}">
                <a16:creationId xmlns:a16="http://schemas.microsoft.com/office/drawing/2014/main" id="{46478491-A218-40AB-91A5-DED3B6AC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1AD1A7-CC9B-4D21-9B67-2ECCCBD4D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943156"/>
              </p:ext>
            </p:extLst>
          </p:nvPr>
        </p:nvGraphicFramePr>
        <p:xfrm>
          <a:off x="243974" y="1048742"/>
          <a:ext cx="8654677" cy="4900537"/>
        </p:xfrm>
        <a:graphic>
          <a:graphicData uri="http://schemas.openxmlformats.org/drawingml/2006/table">
            <a:tbl>
              <a:tblPr rtl="1"/>
              <a:tblGrid>
                <a:gridCol w="592234">
                  <a:extLst>
                    <a:ext uri="{9D8B030D-6E8A-4147-A177-3AD203B41FA5}">
                      <a16:colId xmlns:a16="http://schemas.microsoft.com/office/drawing/2014/main" val="1362631494"/>
                    </a:ext>
                  </a:extLst>
                </a:gridCol>
                <a:gridCol w="6822212">
                  <a:extLst>
                    <a:ext uri="{9D8B030D-6E8A-4147-A177-3AD203B41FA5}">
                      <a16:colId xmlns:a16="http://schemas.microsoft.com/office/drawing/2014/main" val="3593855534"/>
                    </a:ext>
                  </a:extLst>
                </a:gridCol>
                <a:gridCol w="1240231">
                  <a:extLst>
                    <a:ext uri="{9D8B030D-6E8A-4147-A177-3AD203B41FA5}">
                      <a16:colId xmlns:a16="http://schemas.microsoft.com/office/drawing/2014/main" val="830351366"/>
                    </a:ext>
                  </a:extLst>
                </a:gridCol>
              </a:tblGrid>
              <a:tr h="1171135">
                <a:tc gridSpan="3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عملکرد صرفه جویی ارزی حاصل از بومی سازی 1402</a:t>
                      </a:r>
                      <a:endParaRPr lang="en-US" sz="1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95627"/>
                  </a:ext>
                </a:extLst>
              </a:tr>
              <a:tr h="648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شرح کار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صرفه جویی ارزی (میلیون تومان 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47609"/>
                  </a:ext>
                </a:extLst>
              </a:tr>
              <a:tr h="487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و بازسازی گیربکس کانوایر بوم استاکر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1،500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339656"/>
                  </a:ext>
                </a:extLst>
              </a:tr>
              <a:tr h="648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طراحی و ساخت گیربکس کانوایر بوم شیپ لودر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1،500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016951"/>
                  </a:ext>
                </a:extLst>
              </a:tr>
              <a:tr h="648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انجام فرآیند مهندسی معکوس و بهینه سازی و نوسازی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کوپلینگ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های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هیدرولیکی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کانوایر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بوم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شیپ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لودر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1،000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42633"/>
                  </a:ext>
                </a:extLst>
              </a:tr>
              <a:tr h="648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، نوسازی و روکش کردن درام های خطوط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نوارنقاله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بجای خرید از خارج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2،000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15581"/>
                  </a:ext>
                </a:extLst>
              </a:tr>
              <a:tr h="648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، نوسازی و بهینه سازی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رولیک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های خطوط انتقال مواد بجای خرید از خارج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844225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1541615" y="284849"/>
            <a:ext cx="5836168" cy="625093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پروژه های انجام شده واحد بهره برداری ( بومی سازی ) 1402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A60D32C6-91EF-4ABC-90A7-C6DCF534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1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E34B7B4E-B19E-4C72-9301-0B7725D1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97" y="116632"/>
            <a:ext cx="888967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5E1B176-F19D-4BD0-A3D7-6D3C3D9D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5" name="Picture 17" descr="02">
            <a:extLst>
              <a:ext uri="{FF2B5EF4-FFF2-40B4-BE49-F238E27FC236}">
                <a16:creationId xmlns:a16="http://schemas.microsoft.com/office/drawing/2014/main" id="{46478491-A218-40AB-91A5-DED3B6AC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1AD1A7-CC9B-4D21-9B67-2ECCCBD4D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2477"/>
              </p:ext>
            </p:extLst>
          </p:nvPr>
        </p:nvGraphicFramePr>
        <p:xfrm>
          <a:off x="243974" y="1048740"/>
          <a:ext cx="8654677" cy="4901894"/>
        </p:xfrm>
        <a:graphic>
          <a:graphicData uri="http://schemas.openxmlformats.org/drawingml/2006/table">
            <a:tbl>
              <a:tblPr rtl="1"/>
              <a:tblGrid>
                <a:gridCol w="592234">
                  <a:extLst>
                    <a:ext uri="{9D8B030D-6E8A-4147-A177-3AD203B41FA5}">
                      <a16:colId xmlns:a16="http://schemas.microsoft.com/office/drawing/2014/main" val="1362631494"/>
                    </a:ext>
                  </a:extLst>
                </a:gridCol>
                <a:gridCol w="6822212">
                  <a:extLst>
                    <a:ext uri="{9D8B030D-6E8A-4147-A177-3AD203B41FA5}">
                      <a16:colId xmlns:a16="http://schemas.microsoft.com/office/drawing/2014/main" val="3593855534"/>
                    </a:ext>
                  </a:extLst>
                </a:gridCol>
                <a:gridCol w="1240231">
                  <a:extLst>
                    <a:ext uri="{9D8B030D-6E8A-4147-A177-3AD203B41FA5}">
                      <a16:colId xmlns:a16="http://schemas.microsoft.com/office/drawing/2014/main" val="830351366"/>
                    </a:ext>
                  </a:extLst>
                </a:gridCol>
              </a:tblGrid>
              <a:tr h="1147049">
                <a:tc gridSpan="3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عملکرد صرفه جویی ارزی حاصل از بومی سازی 1402</a:t>
                      </a:r>
                      <a:endParaRPr lang="en-US" sz="1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95627"/>
                  </a:ext>
                </a:extLst>
              </a:tr>
              <a:tr h="626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شرح کار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27351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صرفه جویی ارزی (میلیون تومان 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47609"/>
                  </a:ext>
                </a:extLst>
              </a:tr>
              <a:tr h="519483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سیم پیچی ، تعمیر و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اورهال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اساسی  انواع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الکتروموتورها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و همچنین جایگزینی موتور های ساخت ایران بجای خارجی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6،000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74958"/>
                  </a:ext>
                </a:extLst>
              </a:tr>
              <a:tr h="470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بردهای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الکترونیکی نایاب و کمیاب مربوط به دستگاه های انباشت و برداشت و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شانتینگ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یارد</a:t>
                      </a:r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3،000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339656"/>
                  </a:ext>
                </a:extLst>
              </a:tr>
              <a:tr h="470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و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اورهال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اساسی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فیدر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20 کیلو ولت  و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بریکر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400 ولت پست برق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1،500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368899"/>
                  </a:ext>
                </a:extLst>
              </a:tr>
              <a:tr h="470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تعمیر و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اورهال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اساسی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درایو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ACS800  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بجای تامین از خارج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5520"/>
                  </a:ext>
                </a:extLst>
              </a:tr>
              <a:tr h="571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انجام فرآیند مهندسی معکوس و تعمیر و نوسازی و استفاده مجدد از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تراستورهای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مستهلک خارجی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آلمانی و خارج از چرخه تولید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028779"/>
                  </a:ext>
                </a:extLst>
              </a:tr>
              <a:tr h="626422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جمع کل عملکرد صرفه جویی ارزی حاصل از بومی سازی سال 1402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3039" marR="3039" marT="3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جمع کل عملکرد صرفه جویی ارزی حاصل از بومی سازی سال 1401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50300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016951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1541615" y="284849"/>
            <a:ext cx="5836168" cy="625093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پروژه های انجام شده واحد بهره برداری ( بومی سازی ) 1402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A60D32C6-91EF-4ABC-90A7-C6DCF534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4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E34B7B4E-B19E-4C72-9301-0B7725D1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97" y="116632"/>
            <a:ext cx="888967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5E1B176-F19D-4BD0-A3D7-6D3C3D9D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5" name="Picture 17" descr="02">
            <a:extLst>
              <a:ext uri="{FF2B5EF4-FFF2-40B4-BE49-F238E27FC236}">
                <a16:creationId xmlns:a16="http://schemas.microsoft.com/office/drawing/2014/main" id="{46478491-A218-40AB-91A5-DED3B6AC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41615" y="284849"/>
            <a:ext cx="5836168" cy="625093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عملکرد تخلیه و بارگیری 1402 </a:t>
            </a: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A60D32C6-91EF-4ABC-90A7-C6DCF534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ED35B58-E1EB-4DD5-9A07-2A62C0218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65009"/>
              </p:ext>
            </p:extLst>
          </p:nvPr>
        </p:nvGraphicFramePr>
        <p:xfrm>
          <a:off x="243973" y="1059877"/>
          <a:ext cx="8648507" cy="4889404"/>
        </p:xfrm>
        <a:graphic>
          <a:graphicData uri="http://schemas.openxmlformats.org/drawingml/2006/table">
            <a:tbl>
              <a:tblPr rtl="1" firstRow="1" firstCol="1" bandRow="1"/>
              <a:tblGrid>
                <a:gridCol w="2850813">
                  <a:extLst>
                    <a:ext uri="{9D8B030D-6E8A-4147-A177-3AD203B41FA5}">
                      <a16:colId xmlns:a16="http://schemas.microsoft.com/office/drawing/2014/main" val="586636473"/>
                    </a:ext>
                  </a:extLst>
                </a:gridCol>
                <a:gridCol w="2350283">
                  <a:extLst>
                    <a:ext uri="{9D8B030D-6E8A-4147-A177-3AD203B41FA5}">
                      <a16:colId xmlns:a16="http://schemas.microsoft.com/office/drawing/2014/main" val="3116871656"/>
                    </a:ext>
                  </a:extLst>
                </a:gridCol>
                <a:gridCol w="1244383">
                  <a:extLst>
                    <a:ext uri="{9D8B030D-6E8A-4147-A177-3AD203B41FA5}">
                      <a16:colId xmlns:a16="http://schemas.microsoft.com/office/drawing/2014/main" val="3484487246"/>
                    </a:ext>
                  </a:extLst>
                </a:gridCol>
                <a:gridCol w="2203028">
                  <a:extLst>
                    <a:ext uri="{9D8B030D-6E8A-4147-A177-3AD203B41FA5}">
                      <a16:colId xmlns:a16="http://schemas.microsoft.com/office/drawing/2014/main" val="2007612498"/>
                    </a:ext>
                  </a:extLst>
                </a:gridCol>
              </a:tblGrid>
              <a:tr h="563452">
                <a:tc gridSpan="4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مجموع عملکرد یکساله تخلیه و بارگیری در سال 1402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A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334061"/>
                  </a:ext>
                </a:extLst>
              </a:tr>
              <a:tr h="243860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شرح فعالیت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واگن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تناژ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221847"/>
                  </a:ext>
                </a:extLst>
              </a:tr>
              <a:tr h="243860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عملکرد بارگیری کشتی های مواد معدنی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62256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2877959/83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949578"/>
                  </a:ext>
                </a:extLst>
              </a:tr>
              <a:tr h="243860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عملکرد فولاد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هرمزگان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23986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1519513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892122"/>
                  </a:ext>
                </a:extLst>
              </a:tr>
              <a:tr h="243860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عملکرد فولاد کاوه جنوب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12500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1049054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84055"/>
                  </a:ext>
                </a:extLst>
              </a:tr>
              <a:tr h="243860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عملکرد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مادکوش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615831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228487"/>
                  </a:ext>
                </a:extLst>
              </a:tr>
              <a:tr h="243860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خروج بار (ضایعات مواد معدنی) از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پایل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منطقه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---</a:t>
                      </a: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56788/342</a:t>
                      </a: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506674"/>
                  </a:ext>
                </a:extLst>
              </a:tr>
              <a:tr h="243860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عملکرد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صبافولاد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---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---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432062"/>
                  </a:ext>
                </a:extLst>
              </a:tr>
              <a:tr h="243860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مجموع عملکرد تخلیه و بارگیری  (کشتی و کارخانجات)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---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5446527/443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804598"/>
                  </a:ext>
                </a:extLst>
              </a:tr>
              <a:tr h="243860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مجموع عملکرد تخلیه واگن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63966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4281688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242094"/>
                  </a:ext>
                </a:extLst>
              </a:tr>
              <a:tr h="243860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مجموع عملکرد نفت کوره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----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3290554/353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8234"/>
                  </a:ext>
                </a:extLst>
              </a:tr>
              <a:tr h="243860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مجموع عملکرد تخلیه و بارگیری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----</a:t>
                      </a: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14332264/83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07653"/>
                  </a:ext>
                </a:extLst>
              </a:tr>
              <a:tr h="185531">
                <a:tc rowSpan="2"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6858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عملکرد تخلیه کشتی های نفت خام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پالایشگاه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A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667850"/>
                  </a:ext>
                </a:extLst>
              </a:tr>
              <a:tr h="24631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697609"/>
                  </a:ext>
                </a:extLst>
              </a:tr>
              <a:tr h="27174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6858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فروند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6858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تناژ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تخلیه شده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759747"/>
                  </a:ext>
                </a:extLst>
              </a:tr>
              <a:tr h="185531">
                <a:tc row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191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16582822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 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397384"/>
                  </a:ext>
                </a:extLst>
              </a:tr>
              <a:tr h="754373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4" marR="55674" marT="0" marB="0"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78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0" descr="D:\report\BES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27784" y="11410"/>
            <a:ext cx="4242433" cy="273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r="4380000" sx="1000" sy="1000" algn="ctr" rotWithShape="0">
              <a:schemeClr val="tx1">
                <a:alpha val="1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617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48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887550"/>
              </p:ext>
            </p:extLst>
          </p:nvPr>
        </p:nvGraphicFramePr>
        <p:xfrm>
          <a:off x="243973" y="1059877"/>
          <a:ext cx="8626997" cy="4890756"/>
        </p:xfrm>
        <a:graphic>
          <a:graphicData uri="http://schemas.openxmlformats.org/drawingml/2006/table">
            <a:tbl>
              <a:tblPr rtl="1"/>
              <a:tblGrid>
                <a:gridCol w="164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776">
                  <a:extLst>
                    <a:ext uri="{9D8B030D-6E8A-4147-A177-3AD203B41FA5}">
                      <a16:colId xmlns:a16="http://schemas.microsoft.com/office/drawing/2014/main" val="1896457336"/>
                    </a:ext>
                  </a:extLst>
                </a:gridCol>
                <a:gridCol w="2437684">
                  <a:extLst>
                    <a:ext uri="{9D8B030D-6E8A-4147-A177-3AD203B41FA5}">
                      <a16:colId xmlns:a16="http://schemas.microsoft.com/office/drawing/2014/main" val="3909240862"/>
                    </a:ext>
                  </a:extLst>
                </a:gridCol>
                <a:gridCol w="2108174">
                  <a:extLst>
                    <a:ext uri="{9D8B030D-6E8A-4147-A177-3AD203B41FA5}">
                      <a16:colId xmlns:a16="http://schemas.microsoft.com/office/drawing/2014/main" val="3873987786"/>
                    </a:ext>
                  </a:extLst>
                </a:gridCol>
              </a:tblGrid>
              <a:tr h="686866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نام محصول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سال1401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سال1402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درصد تغییرات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46171"/>
                  </a:ext>
                </a:extLst>
              </a:tr>
              <a:tr h="521615">
                <a:tc vMerge="1">
                  <a:txBody>
                    <a:bodyPr/>
                    <a:lstStyle/>
                    <a:p>
                      <a:pPr algn="ctr" rtl="1" fontAlgn="ctr"/>
                      <a:endParaRPr lang="fa-IR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تناژ</a:t>
                      </a:r>
                      <a:endParaRPr lang="fa-IR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تناژ</a:t>
                      </a:r>
                      <a:endParaRPr lang="fa-IR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8904"/>
                  </a:ext>
                </a:extLst>
              </a:tr>
              <a:tr h="16584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مواد </a:t>
                      </a:r>
                      <a:r>
                        <a:rPr lang="fa-IR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فله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معدنی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2.031.453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2،877،959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41/66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833694"/>
                  </a:ext>
                </a:extLst>
              </a:tr>
              <a:tr h="202385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تخلیه و بارگیری مواد نفتی                                 ( بنا گستر کرانه)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3.706.614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3،290،554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11/22-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54309"/>
                  </a:ext>
                </a:extLst>
              </a:tr>
            </a:tbl>
          </a:graphicData>
        </a:graphic>
      </p:graphicFrame>
      <p:sp>
        <p:nvSpPr>
          <p:cNvPr id="13" name="Rectangle 14">
            <a:extLst>
              <a:ext uri="{FF2B5EF4-FFF2-40B4-BE49-F238E27FC236}">
                <a16:creationId xmlns:a16="http://schemas.microsoft.com/office/drawing/2014/main" id="{3FCE9448-F30A-4754-8417-1DC85192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1A047B50-E3B6-4F5D-8081-2F5CA785E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6" name="Picture 17" descr="02">
            <a:extLst>
              <a:ext uri="{FF2B5EF4-FFF2-40B4-BE49-F238E27FC236}">
                <a16:creationId xmlns:a16="http://schemas.microsoft.com/office/drawing/2014/main" id="{F26A3966-79DA-44C9-8D58-1692AE2C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7C896B-1C12-459B-8C81-9AB574173399}"/>
              </a:ext>
            </a:extLst>
          </p:cNvPr>
          <p:cNvSpPr/>
          <p:nvPr/>
        </p:nvSpPr>
        <p:spPr>
          <a:xfrm>
            <a:off x="3587793" y="397340"/>
            <a:ext cx="1556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itchFamily="2" charset="-78"/>
              </a:rPr>
              <a:t>بازرگانی 1402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B Titr" pitchFamily="2" charset="-7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176E722-A672-48BE-BB50-EE616BF9C265}"/>
              </a:ext>
            </a:extLst>
          </p:cNvPr>
          <p:cNvSpPr txBox="1">
            <a:spLocks/>
          </p:cNvSpPr>
          <p:nvPr/>
        </p:nvSpPr>
        <p:spPr>
          <a:xfrm>
            <a:off x="1541615" y="284849"/>
            <a:ext cx="5836168" cy="625093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id="{B9CBFA0E-0903-4E1C-BEFA-F7F50A8DD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099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E34B7B4E-B19E-4C72-9301-0B7725D1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97" y="116632"/>
            <a:ext cx="888967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5E1B176-F19D-4BD0-A3D7-6D3C3D9D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5" name="Picture 17" descr="02">
            <a:extLst>
              <a:ext uri="{FF2B5EF4-FFF2-40B4-BE49-F238E27FC236}">
                <a16:creationId xmlns:a16="http://schemas.microsoft.com/office/drawing/2014/main" id="{46478491-A218-40AB-91A5-DED3B6AC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1AD1A7-CC9B-4D21-9B67-2ECCCBD4D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09669"/>
              </p:ext>
            </p:extLst>
          </p:nvPr>
        </p:nvGraphicFramePr>
        <p:xfrm>
          <a:off x="243973" y="1048740"/>
          <a:ext cx="8654678" cy="4900539"/>
        </p:xfrm>
        <a:graphic>
          <a:graphicData uri="http://schemas.openxmlformats.org/drawingml/2006/table">
            <a:tbl>
              <a:tblPr rtl="1"/>
              <a:tblGrid>
                <a:gridCol w="1656294">
                  <a:extLst>
                    <a:ext uri="{9D8B030D-6E8A-4147-A177-3AD203B41FA5}">
                      <a16:colId xmlns:a16="http://schemas.microsoft.com/office/drawing/2014/main" val="1362631494"/>
                    </a:ext>
                  </a:extLst>
                </a:gridCol>
                <a:gridCol w="1119985">
                  <a:extLst>
                    <a:ext uri="{9D8B030D-6E8A-4147-A177-3AD203B41FA5}">
                      <a16:colId xmlns:a16="http://schemas.microsoft.com/office/drawing/2014/main" val="3593855534"/>
                    </a:ext>
                  </a:extLst>
                </a:gridCol>
                <a:gridCol w="1215737">
                  <a:extLst>
                    <a:ext uri="{9D8B030D-6E8A-4147-A177-3AD203B41FA5}">
                      <a16:colId xmlns:a16="http://schemas.microsoft.com/office/drawing/2014/main" val="1291296112"/>
                    </a:ext>
                  </a:extLst>
                </a:gridCol>
                <a:gridCol w="1063950">
                  <a:extLst>
                    <a:ext uri="{9D8B030D-6E8A-4147-A177-3AD203B41FA5}">
                      <a16:colId xmlns:a16="http://schemas.microsoft.com/office/drawing/2014/main" val="1328740940"/>
                    </a:ext>
                  </a:extLst>
                </a:gridCol>
                <a:gridCol w="1281338">
                  <a:extLst>
                    <a:ext uri="{9D8B030D-6E8A-4147-A177-3AD203B41FA5}">
                      <a16:colId xmlns:a16="http://schemas.microsoft.com/office/drawing/2014/main" val="2466350129"/>
                    </a:ext>
                  </a:extLst>
                </a:gridCol>
                <a:gridCol w="1158655">
                  <a:extLst>
                    <a:ext uri="{9D8B030D-6E8A-4147-A177-3AD203B41FA5}">
                      <a16:colId xmlns:a16="http://schemas.microsoft.com/office/drawing/2014/main" val="1562766187"/>
                    </a:ext>
                  </a:extLst>
                </a:gridCol>
                <a:gridCol w="1158719">
                  <a:extLst>
                    <a:ext uri="{9D8B030D-6E8A-4147-A177-3AD203B41FA5}">
                      <a16:colId xmlns:a16="http://schemas.microsoft.com/office/drawing/2014/main" val="830351366"/>
                    </a:ext>
                  </a:extLst>
                </a:gridCol>
              </a:tblGrid>
              <a:tr h="1598640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سال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درآمد</a:t>
                      </a: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  </a:t>
                      </a:r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                          ( میلیون ریال)</a:t>
                      </a:r>
                    </a:p>
                  </a:txBody>
                  <a:tcPr marL="7039" marR="7039" marT="180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       </a:t>
                      </a:r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هزینه                    ( میلیون ریال)</a:t>
                      </a:r>
                    </a:p>
                  </a:txBody>
                  <a:tcPr marL="7039" marR="7039" marT="180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سود                            ( میلیون ریال)</a:t>
                      </a:r>
                    </a:p>
                  </a:txBody>
                  <a:tcPr marL="7039" marR="7039" marT="180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درصد تغییرات درآمد           سال1401 به سال 1402</a:t>
                      </a:r>
                    </a:p>
                  </a:txBody>
                  <a:tcPr marL="7039" marR="7039" marT="180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درصد تغییرات هزینه      سال1401 به سال1402</a:t>
                      </a:r>
                    </a:p>
                  </a:txBody>
                  <a:tcPr marL="7039" marR="7039" marT="180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fa-I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درصد تغییرات سود               سال1401 به سال 1402</a:t>
                      </a:r>
                    </a:p>
                  </a:txBody>
                  <a:tcPr marL="7039" marR="7039" marT="180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74958"/>
                  </a:ext>
                </a:extLst>
              </a:tr>
              <a:tr h="159864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7،710،284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6،689،773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1،020،511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%43+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%44+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%37+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324663"/>
                  </a:ext>
                </a:extLst>
              </a:tr>
              <a:tr h="170325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11،041،900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12000">
                        <a:lnSpc>
                          <a:spcPct val="100000"/>
                        </a:lnSpc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9،642،553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1،399،347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050" b="0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050" b="0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050" b="0" i="0" u="none" strike="noStrike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339656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1541615" y="284849"/>
            <a:ext cx="5836168" cy="625093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B Titr" pitchFamily="2" charset="-78"/>
              </a:rPr>
              <a:t>مالی(درآمد ، هزینه ها و سود)</a:t>
            </a: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A60D32C6-91EF-4ABC-90A7-C6DCF534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305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3608" y="416041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B Titr" pitchFamily="2" charset="-78"/>
              </a:rPr>
              <a:t>وضعیت نیروی انسانی منطقه ویژه اقتصادی صنایع معدنی و فلزی خلیج فارس 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9DF1448A-E799-4D3B-91DF-89F03A36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2FBF54D5-1B72-4C17-AF2F-0832B36CB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6" name="Picture 17" descr="02">
            <a:extLst>
              <a:ext uri="{FF2B5EF4-FFF2-40B4-BE49-F238E27FC236}">
                <a16:creationId xmlns:a16="http://schemas.microsoft.com/office/drawing/2014/main" id="{726908E7-F626-41AB-89BA-E5CC5FF0B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89663"/>
              </p:ext>
            </p:extLst>
          </p:nvPr>
        </p:nvGraphicFramePr>
        <p:xfrm>
          <a:off x="253218" y="1007946"/>
          <a:ext cx="8602278" cy="4941327"/>
        </p:xfrm>
        <a:graphic>
          <a:graphicData uri="http://schemas.openxmlformats.org/drawingml/2006/table">
            <a:tbl>
              <a:tblPr rtl="1"/>
              <a:tblGrid>
                <a:gridCol w="33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003">
                  <a:extLst>
                    <a:ext uri="{9D8B030D-6E8A-4147-A177-3AD203B41FA5}">
                      <a16:colId xmlns:a16="http://schemas.microsoft.com/office/drawing/2014/main" val="1896457336"/>
                    </a:ext>
                  </a:extLst>
                </a:gridCol>
                <a:gridCol w="2375298">
                  <a:extLst>
                    <a:ext uri="{9D8B030D-6E8A-4147-A177-3AD203B41FA5}">
                      <a16:colId xmlns:a16="http://schemas.microsoft.com/office/drawing/2014/main" val="3873987786"/>
                    </a:ext>
                  </a:extLst>
                </a:gridCol>
                <a:gridCol w="2375298">
                  <a:extLst>
                    <a:ext uri="{9D8B030D-6E8A-4147-A177-3AD203B41FA5}">
                      <a16:colId xmlns:a16="http://schemas.microsoft.com/office/drawing/2014/main" val="3931161535"/>
                    </a:ext>
                  </a:extLst>
                </a:gridCol>
              </a:tblGrid>
              <a:tr h="479730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 </a:t>
                      </a:r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شرح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B Titr" panose="000007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A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</a:endParaRP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تعداد نیروی انسانی در پایان سال 1400</a:t>
                      </a:r>
                    </a:p>
                  </a:txBody>
                  <a:tcPr marL="7039" marR="7039" marT="180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تعداد نیروی انسانی در پایان سال 1401</a:t>
                      </a:r>
                    </a:p>
                  </a:txBody>
                  <a:tcPr marL="7039" marR="7039" marT="180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تعداد نیروی انسانی در پایان سال 1402</a:t>
                      </a:r>
                    </a:p>
                  </a:txBody>
                  <a:tcPr marL="7039" marR="7039" marT="180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8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نوع استخدام</a:t>
                      </a:r>
                    </a:p>
                  </a:txBody>
                  <a:tcPr marL="7039" marR="7039" marT="703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رسمی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قرارداد معین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448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جمع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532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424"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تقسیمات شغلی</a:t>
                      </a:r>
                    </a:p>
                  </a:txBody>
                  <a:tcPr marL="7039" marR="7039" marT="703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تولید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248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222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215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پرسنل اداری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خدمات فنی و پشتیبانی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188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189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186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پرسنل فروش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جمع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758">
                <a:tc rowSpan="7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سطوح سازمانی</a:t>
                      </a:r>
                    </a:p>
                  </a:txBody>
                  <a:tcPr marL="7039" marR="7039" marT="703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کارمند / کارگر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کاردان/کارشناس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رئیس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مدیر / سرپرست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معاون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مدیر عامل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جمع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758">
                <a:tc rowSpan="7"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سطح تحصیلات</a:t>
                      </a:r>
                    </a:p>
                  </a:txBody>
                  <a:tcPr marL="7039" marR="7039" marT="703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زیر دیپلم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دیپلم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فوق دیپلم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لیسانس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فوق لیسانس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ea typeface="+mn-ea"/>
                          <a:cs typeface="B Mitra" panose="00000400000000000000" pitchFamily="2" charset="-78"/>
                        </a:rPr>
                        <a:t>دکترا و بالاتر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5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جمع</a:t>
                      </a:r>
                    </a:p>
                  </a:txBody>
                  <a:tcPr marL="7039" marR="7039" marT="70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1" name="AutoShape 12">
            <a:extLst>
              <a:ext uri="{FF2B5EF4-FFF2-40B4-BE49-F238E27FC236}">
                <a16:creationId xmlns:a16="http://schemas.microsoft.com/office/drawing/2014/main" id="{1D5FC985-5D89-432D-B692-F5BE68EC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29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10" y="1131094"/>
            <a:ext cx="6858000" cy="994172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" y="23657"/>
            <a:ext cx="9143999" cy="6834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32540" y="1181905"/>
            <a:ext cx="9098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E527A-4335-4FFB-A75A-38A68FC0906B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شرکت های سرمایه </a:t>
            </a:r>
            <a:r>
              <a:rPr kumimoji="0" lang="fa-I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گذارفعال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 مستقر در منطقه 1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ABD9AA-5A8C-44F6-8E9A-DD4893491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94077"/>
              </p:ext>
            </p:extLst>
          </p:nvPr>
        </p:nvGraphicFramePr>
        <p:xfrm>
          <a:off x="243972" y="1039789"/>
          <a:ext cx="8628852" cy="489677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8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651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میزان سرمایه گذاری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5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آلومینیوم المهدی( عج)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شمش آلومینیوم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110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660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1300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558411"/>
                  </a:ext>
                </a:extLst>
              </a:tr>
              <a:tr h="10787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آلومینیوم هرمزآل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شمش آلومینیوم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147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800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799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488304"/>
                  </a:ext>
                </a:extLst>
              </a:tr>
              <a:tr h="95194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کارخانه روی بندرعباس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شمش روی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18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16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281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38092"/>
                  </a:ext>
                </a:extLst>
              </a:tr>
              <a:tr h="951942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گندله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سازی مادکوش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گندله سنگ آهن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2/5 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350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484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6457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9157A21-473F-4431-BB17-6B465D301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23FE03D-8110-466C-AF1D-3F7BF0E68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6" name="Picture 17" descr="02">
            <a:extLst>
              <a:ext uri="{FF2B5EF4-FFF2-40B4-BE49-F238E27FC236}">
                <a16:creationId xmlns:a16="http://schemas.microsoft.com/office/drawing/2014/main" id="{889315D0-0F1E-49D0-A846-5983A28E6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2">
            <a:extLst>
              <a:ext uri="{FF2B5EF4-FFF2-40B4-BE49-F238E27FC236}">
                <a16:creationId xmlns:a16="http://schemas.microsoft.com/office/drawing/2014/main" id="{2DBEEC37-08FD-4B60-B90B-1D00D37B7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899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10" y="1131094"/>
            <a:ext cx="6858000" cy="994172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" y="23657"/>
            <a:ext cx="9143999" cy="6834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32540" y="1181905"/>
            <a:ext cx="9098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FFAEE15-5F9C-4DED-963F-F0F7CAE86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17984"/>
              </p:ext>
            </p:extLst>
          </p:nvPr>
        </p:nvGraphicFramePr>
        <p:xfrm>
          <a:off x="243974" y="1002917"/>
          <a:ext cx="8604016" cy="493365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7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09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 تولیدی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میزان سرمایه گذاری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298"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B Mitra" panose="00000400000000000000" pitchFamily="2" charset="-78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فولاد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هرمزگان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جنوب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آهن اسفنجی                        (دو مدول)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1/650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 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978  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3676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7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تختال  فولادی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1/5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    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087115"/>
                  </a:ext>
                </a:extLst>
              </a:tr>
              <a:tr h="631151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آهک( یک کوره)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آبشیرین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کن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m3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30/000     روزانه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576801"/>
                  </a:ext>
                </a:extLst>
              </a:tr>
              <a:tr h="69645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فولاد هرمزگان جنوب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3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جهت انبار داری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617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3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جهت انبار داری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28071"/>
                  </a:ext>
                </a:extLst>
              </a:tr>
              <a:tr h="464298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3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جهت فر آوری سرباره و قراضه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42198"/>
                  </a:ext>
                </a:extLst>
              </a:tr>
            </a:tbl>
          </a:graphicData>
        </a:graphic>
      </p:graphicFrame>
      <p:sp>
        <p:nvSpPr>
          <p:cNvPr id="11" name="Rectangle 14">
            <a:extLst>
              <a:ext uri="{FF2B5EF4-FFF2-40B4-BE49-F238E27FC236}">
                <a16:creationId xmlns:a16="http://schemas.microsoft.com/office/drawing/2014/main" id="{FCA462A7-6037-4558-B859-59DB0C53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815EFE98-080A-4B7D-B098-D95A1098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6" name="Picture 17" descr="02">
            <a:extLst>
              <a:ext uri="{FF2B5EF4-FFF2-40B4-BE49-F238E27FC236}">
                <a16:creationId xmlns:a16="http://schemas.microsoft.com/office/drawing/2014/main" id="{0BF77AAA-06A2-4A01-BF7E-A8CCFB32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AB8934-F27D-49EC-BCDF-A0A1859FF4A0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شرکت های سرمایه </a:t>
            </a:r>
            <a:r>
              <a:rPr kumimoji="0" lang="fa-I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گذارفعال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 مستقر در منطقه 2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8D3CDCCC-D85C-4D24-B04D-C5AE204E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637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10" y="1131094"/>
            <a:ext cx="6858000" cy="994172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28"/>
            <a:ext cx="9143999" cy="6834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32540" y="1181905"/>
            <a:ext cx="9098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077E228-2467-40DD-B302-21B392500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28548"/>
              </p:ext>
            </p:extLst>
          </p:nvPr>
        </p:nvGraphicFramePr>
        <p:xfrm>
          <a:off x="243971" y="1038605"/>
          <a:ext cx="8576500" cy="491067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3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115">
                  <a:extLst>
                    <a:ext uri="{9D8B030D-6E8A-4147-A177-3AD203B41FA5}">
                      <a16:colId xmlns:a16="http://schemas.microsoft.com/office/drawing/2014/main" val="155598543"/>
                    </a:ext>
                  </a:extLst>
                </a:gridCol>
                <a:gridCol w="1064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343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 تولیدی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میزان سرمایه گذاری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39">
                <a:tc rowSpan="9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فولاد کاوه جنوب کیش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فاز اول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آهن اسفنجی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1/850 میلیون تن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820           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1536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4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بیلت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فولادی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1/2 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6733"/>
                  </a:ext>
                </a:extLst>
              </a:tr>
              <a:tr h="297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آب شیرین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m3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15,000 روزانه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741114"/>
                  </a:ext>
                </a:extLst>
              </a:tr>
              <a:tr h="533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فاز دوم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آهن اسفنجی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800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676036"/>
                  </a:ext>
                </a:extLst>
              </a:tr>
              <a:tr h="60290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a-I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بیلت فولادی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1/2 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236.42  میلیون دلار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855852"/>
                  </a:ext>
                </a:extLst>
              </a:tr>
              <a:tr h="676095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a-I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آب شیرین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M3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10،000روزانه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آبشیرین کن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RO5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63021"/>
                  </a:ext>
                </a:extLst>
              </a:tr>
              <a:tr h="556841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a-I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a-I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M3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30،000رروزانه آبشیرین کن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RO1</a:t>
                      </a:r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a-I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313474"/>
                  </a:ext>
                </a:extLst>
              </a:tr>
              <a:tr h="350053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آب شیرین کن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77331"/>
                  </a:ext>
                </a:extLst>
              </a:tr>
              <a:tr h="448373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انبارداری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99772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568668EA-AD78-458C-A88E-FB26B4EF8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E4A54AF7-BCC2-4647-999C-C0AE1E5E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6" name="Picture 17" descr="02">
            <a:extLst>
              <a:ext uri="{FF2B5EF4-FFF2-40B4-BE49-F238E27FC236}">
                <a16:creationId xmlns:a16="http://schemas.microsoft.com/office/drawing/2014/main" id="{F948CA55-7E56-4305-9ACF-030D31BB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D85291-6BB8-4E15-9554-5D28E32F7D8A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شرکت های سرمایه </a:t>
            </a:r>
            <a:r>
              <a:rPr kumimoji="0" lang="fa-I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گذارفعال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 مستقر در منطقه 3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7555D5F8-BBF5-4A35-BD77-4605E85B2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287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10" y="1131094"/>
            <a:ext cx="6858000" cy="994172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" y="0"/>
            <a:ext cx="9143999" cy="6858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32540" y="1181905"/>
            <a:ext cx="9098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5178A8-835C-4482-80AB-91F349BFB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18753"/>
              </p:ext>
            </p:extLst>
          </p:nvPr>
        </p:nvGraphicFramePr>
        <p:xfrm>
          <a:off x="243974" y="1041536"/>
          <a:ext cx="8576500" cy="490774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0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46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میزان سرمایه گذاری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414">
                <a:tc row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واحد احیا شرکت فولاد صبا خلیج فارس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فولاد از آهن اسفنجی</a:t>
                      </a:r>
                    </a:p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(تولید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بریکت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و آهن اسفنجی ) 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1/5 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360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683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58411"/>
                  </a:ext>
                </a:extLst>
              </a:tr>
              <a:tr h="1821667">
                <a:tc v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اجاره خط انشعاب گاز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488304"/>
                  </a:ext>
                </a:extLst>
              </a:tr>
            </a:tbl>
          </a:graphicData>
        </a:graphic>
      </p:graphicFrame>
      <p:sp>
        <p:nvSpPr>
          <p:cNvPr id="11" name="Rectangle 14">
            <a:extLst>
              <a:ext uri="{FF2B5EF4-FFF2-40B4-BE49-F238E27FC236}">
                <a16:creationId xmlns:a16="http://schemas.microsoft.com/office/drawing/2014/main" id="{D10BAEAD-8F80-48D6-831D-7DC38A1DB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DC8FF58F-102B-4C93-B06B-8B206F6E0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6" name="Picture 17" descr="02">
            <a:extLst>
              <a:ext uri="{FF2B5EF4-FFF2-40B4-BE49-F238E27FC236}">
                <a16:creationId xmlns:a16="http://schemas.microsoft.com/office/drawing/2014/main" id="{81BA5813-0576-41B7-8391-B18762D3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F8A25A-0E53-457D-B428-48BF239C91DC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شرکت های سرمایه </a:t>
            </a:r>
            <a:r>
              <a:rPr kumimoji="0" lang="fa-I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گذارفعال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 مستقر در منطقه 4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D9288F88-6688-47DC-9776-CB8AFBEA9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838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10" y="1131094"/>
            <a:ext cx="6858000" cy="994172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" y="23657"/>
            <a:ext cx="9143999" cy="6834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32540" y="1181905"/>
            <a:ext cx="9098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ABD9AA-5A8C-44F6-8E9A-DD4893491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7623"/>
              </p:ext>
            </p:extLst>
          </p:nvPr>
        </p:nvGraphicFramePr>
        <p:xfrm>
          <a:off x="243974" y="1002916"/>
          <a:ext cx="8624694" cy="494771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8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430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میزان سرمایه گذاری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83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فولاد صنعت جنوب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بیلت فولادی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200 هزارتن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34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100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58411"/>
                  </a:ext>
                </a:extLst>
              </a:tr>
              <a:tr h="1146042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قیر هرمز پارس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قیر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300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55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60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488304"/>
                  </a:ext>
                </a:extLst>
              </a:tr>
              <a:tr h="135582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قیر هرمز پردیس پارس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قیر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250هزار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15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8092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9F96B7E3-BC25-4DB0-88B3-4E20C9E0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AACC2640-EC38-4502-9228-825E2BD19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6" name="Picture 17" descr="02">
            <a:extLst>
              <a:ext uri="{FF2B5EF4-FFF2-40B4-BE49-F238E27FC236}">
                <a16:creationId xmlns:a16="http://schemas.microsoft.com/office/drawing/2014/main" id="{3DB1820D-246F-4B8C-B72D-64208F5C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0D3111-9AA9-4498-AB4E-C6E9AC2F38E8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شرکت های سرمایه </a:t>
            </a:r>
            <a:r>
              <a:rPr kumimoji="0" lang="fa-I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گذارفعال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 مستقر در منطقه 5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D655FF19-7543-4A83-A177-828AB1075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00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10" y="1131094"/>
            <a:ext cx="6858000" cy="994172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" y="23657"/>
            <a:ext cx="9143999" cy="6834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32540" y="1181905"/>
            <a:ext cx="9098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0E47C8-50C9-4D22-A9CA-11FC5E065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9881"/>
              </p:ext>
            </p:extLst>
          </p:nvPr>
        </p:nvGraphicFramePr>
        <p:xfrm>
          <a:off x="295421" y="1002916"/>
          <a:ext cx="8536013" cy="494636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4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18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میزان سرمایه گذاری تقریبی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8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سنگ و فولاد هرمزگان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آهک کلسینه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70هزار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18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29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نیروگاه  سیکل ترکیبی هرمز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برق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235 مگاوات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102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100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150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بناگستر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کرانه( اجاره)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صادرات فرآورده های نفتی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5/4 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38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40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BFBF742F-204B-4664-9D49-E4109930C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262D6636-D113-4418-A150-A54412418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6" name="Picture 17" descr="02">
            <a:extLst>
              <a:ext uri="{FF2B5EF4-FFF2-40B4-BE49-F238E27FC236}">
                <a16:creationId xmlns:a16="http://schemas.microsoft.com/office/drawing/2014/main" id="{E25D6E7D-AA03-49E1-B9CF-15016D92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2B2684-102A-4100-825B-435B757D7C9F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شرکت های سرمایه </a:t>
            </a:r>
            <a:r>
              <a:rPr kumimoji="0" lang="fa-I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گذارفعال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 مستقر در منطقه 6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F85315E9-D94C-4DF9-83DD-101506045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426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10" y="1131094"/>
            <a:ext cx="6858000" cy="994172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" y="0"/>
            <a:ext cx="9143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32540" y="1181905"/>
            <a:ext cx="9098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DA2266D-2F3A-45B7-86B4-36E56256B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37416"/>
              </p:ext>
            </p:extLst>
          </p:nvPr>
        </p:nvGraphicFramePr>
        <p:xfrm>
          <a:off x="267285" y="1026573"/>
          <a:ext cx="8553185" cy="492270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3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3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974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تولید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میزان سرمایه گذاری تقریبی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43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نیک گستر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قشم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انبار تخلیه و بارگیری مواد معدنی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30نفر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64958"/>
                  </a:ext>
                </a:extLst>
              </a:tr>
              <a:tr h="389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جیوه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22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03555"/>
                  </a:ext>
                </a:extLst>
              </a:tr>
              <a:tr h="8105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تولیدی و صنایع نسوز توکا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کارخانه تولید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جرمهای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نسوز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با ظرفیت حجم تولیدی 8000 تن در سال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35000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20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7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ملی صنایع مس ایران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انبار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وترانزیت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بندرعباس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(اسید سولفوریک%100)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156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350نفر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93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شرکت تولیدی صنایع فلزی تکین صنعت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فرتاک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جنوب                        (امین تجارت هرمز)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ساخت کارخانه فرز کاری ، ماشین کاری ، انبار داری ، تراشکاری (خدمات مهندسی)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094378"/>
                  </a:ext>
                </a:extLst>
              </a:tr>
            </a:tbl>
          </a:graphicData>
        </a:graphic>
      </p:graphicFrame>
      <p:sp>
        <p:nvSpPr>
          <p:cNvPr id="11" name="Rectangle 14">
            <a:extLst>
              <a:ext uri="{FF2B5EF4-FFF2-40B4-BE49-F238E27FC236}">
                <a16:creationId xmlns:a16="http://schemas.microsoft.com/office/drawing/2014/main" id="{6BB69BCD-5B7E-45D9-9379-9AE9F8773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76189DBD-BE75-4520-A963-5D89E2661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6" name="Picture 17" descr="02">
            <a:extLst>
              <a:ext uri="{FF2B5EF4-FFF2-40B4-BE49-F238E27FC236}">
                <a16:creationId xmlns:a16="http://schemas.microsoft.com/office/drawing/2014/main" id="{CAB3E5F2-63F7-4E01-B3AB-44A65CC9A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BD98EB-DC6A-4B4C-8872-20B7A6ACD82D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شرکت های سرمایه </a:t>
            </a:r>
            <a:r>
              <a:rPr kumimoji="0" lang="fa-I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گذارفعال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 مستقر در منطقه 7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9F82FB01-3D13-4B60-BC7B-B3F9E48B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7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037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5320" y="397340"/>
            <a:ext cx="4868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سهامداران و اعضاء هیئت مدیره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449"/>
              </p:ext>
            </p:extLst>
          </p:nvPr>
        </p:nvGraphicFramePr>
        <p:xfrm>
          <a:off x="508525" y="1209449"/>
          <a:ext cx="8126950" cy="4617272"/>
        </p:xfrm>
        <a:graphic>
          <a:graphicData uri="http://schemas.openxmlformats.org/drawingml/2006/table">
            <a:tbl>
              <a:tblPr rtl="1"/>
              <a:tblGrid>
                <a:gridCol w="274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3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0274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سهامداران واعضاء هیئت مدیره شرکت منطقه ویژه صنایع معدنی وفلزی خلیج فارس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BA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89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نام سهامداران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تعداد سهام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نوع سهم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نماینده درهیئت مدیره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سمت نمایده سهامدار در هیئت مدیره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41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سازمان توسعه ونوسازی معادن و صنایع معدنی ایران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 Zar"/>
                          <a:cs typeface="B Mitra" panose="00000400000000000000" pitchFamily="2" charset="-78"/>
                        </a:rPr>
                        <a:t>113290896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اصلی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محمدرضا پیر </a:t>
                      </a:r>
                      <a:r>
                        <a:rPr lang="fa-IR" sz="14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حسینلو</a:t>
                      </a:r>
                      <a:endParaRPr lang="fa-I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مدیر عامل </a:t>
                      </a:r>
                      <a:r>
                        <a:rPr kumimoji="0" lang="fa-I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 عضو هیئت مدیره </a:t>
                      </a:r>
                      <a:endParaRPr lang="fa-I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8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توسعه صنایع انرژی بر پارسیان جنوب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Zar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وثیقه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عبدالعظیم</a:t>
                      </a:r>
                      <a:r>
                        <a:rPr lang="fa-IR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نجیبی فینی </a:t>
                      </a:r>
                      <a:endParaRPr lang="fa-I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نائب</a:t>
                      </a:r>
                      <a:r>
                        <a:rPr kumimoji="0" lang="fa-I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رئیس هیئت مدیره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4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تهیه و تولید مواد معدنی ایران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 Zar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وثیقه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پژمان </a:t>
                      </a:r>
                      <a:r>
                        <a:rPr lang="fa-IR" sz="14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خالویی</a:t>
                      </a:r>
                      <a:endParaRPr lang="fa-I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عضو هیئت مدیره </a:t>
                      </a:r>
                    </a:p>
                    <a:p>
                      <a:pPr algn="ctr" rtl="1" fontAlgn="ctr"/>
                      <a:endParaRPr lang="fa-I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صندوق بیمه سرمایه گذاری فعالیتهای معدنی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وثیقه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فرید دهقانی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رئیس هیئت مدیره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ملی فولاد ایران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B Zar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وثیقه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قاسم کلهر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عضو هیئت مدیره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211659"/>
                  </a:ext>
                </a:extLst>
              </a:tr>
            </a:tbl>
          </a:graphicData>
        </a:graphic>
      </p:graphicFrame>
      <p:sp>
        <p:nvSpPr>
          <p:cNvPr id="9" name="Rectangle 14">
            <a:extLst>
              <a:ext uri="{FF2B5EF4-FFF2-40B4-BE49-F238E27FC236}">
                <a16:creationId xmlns:a16="http://schemas.microsoft.com/office/drawing/2014/main" id="{A1C45DFC-6893-474E-B389-CC9AB9005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F305CC3-8C2B-4615-918A-B45DDD61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9DFB3029-ACC8-4BFF-88EC-8EAF9B5C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>
            <a:extLst>
              <a:ext uri="{FF2B5EF4-FFF2-40B4-BE49-F238E27FC236}">
                <a16:creationId xmlns:a16="http://schemas.microsoft.com/office/drawing/2014/main" id="{94AF746F-1812-4C53-8E41-F5F585007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5599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10" y="1131094"/>
            <a:ext cx="6858000" cy="994172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787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32540" y="1181905"/>
            <a:ext cx="9098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F784E5D-76BF-4358-BCE0-523C1B3CF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7196"/>
              </p:ext>
            </p:extLst>
          </p:nvPr>
        </p:nvGraphicFramePr>
        <p:xfrm>
          <a:off x="243973" y="1026573"/>
          <a:ext cx="8599649" cy="492270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28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248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 تولید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/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خدمات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تولید/خدمات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سالانه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میزان سرمایه گذاری تقریبی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73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18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فولاد مبارکه اصفهان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تاسیسات مورد نیاز شرکت فولاد مبارکه                                                               ( انبارمحصولات  وارداتی و صادراتی شرکت فولاد مبارکه اصفهان)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ظرفیت هر  انبار 150هزار تن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65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انبار فاریاب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تخلیه و بارگیری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کرومیت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70هزار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2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نگار شبکه کاسپین پارت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3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خدمات اینترنت و شبکه آی تی  -اجرا و بهره برداری پروژه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ICT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---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                 میلیون دلار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100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2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پالایش نفت جی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1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قیر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88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74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96734"/>
                  </a:ext>
                </a:extLst>
              </a:tr>
              <a:tr h="7592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A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صنعتگران مطمئن شرق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ساخ انواع سازه های فلزی ، مخازن فلزی ، سلخت انواع اسکلت ساختمان و ...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547376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B1D551CA-33E6-43D5-B75D-53E8A921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CA34112F-8F32-481D-A369-5AD210DA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6" name="Picture 17" descr="02">
            <a:extLst>
              <a:ext uri="{FF2B5EF4-FFF2-40B4-BE49-F238E27FC236}">
                <a16:creationId xmlns:a16="http://schemas.microsoft.com/office/drawing/2014/main" id="{776323E3-4CD9-4ECC-A12D-7D6A7DA71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A33920-C521-4943-8B3B-738809E59C92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شرکت های سرمایه </a:t>
            </a:r>
            <a:r>
              <a:rPr kumimoji="0" lang="fa-I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گذارفعال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 مستقر در منطقه 8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2BCA0891-E2D4-4CAB-9DDB-FED48EAC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" y="-22820"/>
            <a:ext cx="9144000" cy="68808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365084"/>
              </p:ext>
            </p:extLst>
          </p:nvPr>
        </p:nvGraphicFramePr>
        <p:xfrm>
          <a:off x="243971" y="1041536"/>
          <a:ext cx="8648508" cy="490774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9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920">
                  <a:extLst>
                    <a:ext uri="{9D8B030D-6E8A-4147-A177-3AD203B41FA5}">
                      <a16:colId xmlns:a16="http://schemas.microsoft.com/office/drawing/2014/main" val="2229936507"/>
                    </a:ext>
                  </a:extLst>
                </a:gridCol>
                <a:gridCol w="140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52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632082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788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65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شرکت/طرح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93"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صنایع معدنی و فولادی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ستاره سیمین هرمز</a:t>
                      </a:r>
                      <a:endParaRPr lang="en-US" sz="12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بخشی از تولید   زنجیره فولاد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کارخانه احیا مستقیم شماره 1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1/6 میلیون تن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2/466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میلیارد یورو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11000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1411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793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کارخانه احیا مستقیم شماره 2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1/6 میلیون تن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943815"/>
                  </a:ext>
                </a:extLst>
              </a:tr>
              <a:tr h="590793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کارخانه فولاد سازی تولید اسلب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3میلیون تن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550856"/>
                  </a:ext>
                </a:extLst>
              </a:tr>
              <a:tr h="590793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کارخانه فولاد سازی تولید بیلت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2میلیون تن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87194"/>
                  </a:ext>
                </a:extLst>
              </a:tr>
              <a:tr h="555998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کارخانه تولید ورق فولادی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3میلیون تن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961468"/>
                  </a:ext>
                </a:extLst>
              </a:tr>
              <a:tr h="555998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کارخانه تولید پروفیل 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 میلیون تن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77753"/>
                  </a:ext>
                </a:extLst>
              </a:tr>
              <a:tr h="555998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کارخانه تولید پروفیل 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 میلیون تن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918473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1AE971BA-D157-4769-B211-34D6B146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4C57661-D1CF-441A-BB93-B241BB603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68306CE5-05CA-4395-B430-121F0700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46A8B9-9FD5-47BF-B5A7-CE9B137EA258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تجهیزات1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9A085E0E-3DAE-449A-B694-305D4B9B9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773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42945"/>
              </p:ext>
            </p:extLst>
          </p:nvPr>
        </p:nvGraphicFramePr>
        <p:xfrm>
          <a:off x="267286" y="1057963"/>
          <a:ext cx="8633922" cy="489131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005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2987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39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8800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69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فروآلیاژ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ماد                                                         (گروه گسترش سرمایه گذاری بین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المللی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ارزش)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فروم آلیاژ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55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46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69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آزیراک سانا گستر پرگاس(اجاره)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طرح بازیافت سرباره و استحصال مواد با ارزش از سرباره قوس الکتریکی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600000تن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     3/4 میلیون دلار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391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کارخانه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یخسازی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کیا پارس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یخ قالبی و برش دار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0/1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2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18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80249"/>
              </p:ext>
            </p:extLst>
          </p:nvPr>
        </p:nvGraphicFramePr>
        <p:xfrm>
          <a:off x="243974" y="1057963"/>
          <a:ext cx="8657234" cy="489131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30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502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4487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36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فولاد هرمزگان جنوب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کارخانه بازسازی قطعات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36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پترو پالایش تسخیر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Maruti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Chemical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هند)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حلالهای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نفتی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36 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15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45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لاستیکهای صنعتی مبارکه (میرکو)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کارگاه مرکزی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---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       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0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نوار نقاله استیل کورد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500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4451518"/>
                  </a:ext>
                </a:extLst>
              </a:tr>
              <a:tr h="39145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منجید دار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600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9461038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3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956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80074"/>
              </p:ext>
            </p:extLst>
          </p:nvPr>
        </p:nvGraphicFramePr>
        <p:xfrm>
          <a:off x="243974" y="1057962"/>
          <a:ext cx="8657234" cy="489131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30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502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دنیای پوره ایرانیان( اجاره)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ایجاد طرح بازیافت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600 هزار تن در سال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3/5 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هومان راهبرد سیستم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ارائه خدمات بهداشتی حرفه ای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15000 میلیون ریال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یوسف جهانگیری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کارگاه تعمیرات برق و الکترونیک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100میلیارد ریال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4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820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71926"/>
              </p:ext>
            </p:extLst>
          </p:nvPr>
        </p:nvGraphicFramePr>
        <p:xfrm>
          <a:off x="243974" y="1057962"/>
          <a:ext cx="8657234" cy="489131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30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502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پترو طلای خلیج فارس  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( باختر قیر پیشرو کار)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و بسته بندی انواع قیر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500 هزار تن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11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55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سنگ و فولاد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هرمزگان</a:t>
                      </a:r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 طرح توسعه) زمین 2 هکتاری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آهک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120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هزار تن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5/47 میلیون دلار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پیشگامان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پترو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گستر پارسیان هرمز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(صنایع شیمیایی پارسیان)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پالایش نفت کوره و میعانات گازی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 سولفور زدایی از نفت کوره و میعانات گازی)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20/000 بشکه در روز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285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160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5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881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59466"/>
              </p:ext>
            </p:extLst>
          </p:nvPr>
        </p:nvGraphicFramePr>
        <p:xfrm>
          <a:off x="281353" y="1057962"/>
          <a:ext cx="8619855" cy="48913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62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176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37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قیر هرمز پردیس پارس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سیلیکون متال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10/000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24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125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ذوب آهن اصفهان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اجرا ء بهره برداری کامل مسیر خطوط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ریلی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جهت تخلیه و بارگیری  انواع مواد معدنی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400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100              میلیارد تومان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1386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آقای داود آقاجانی کلخوران مجوعه معدنی پاتک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کارخانه فرآوری و صادرات  مواد معدنی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1388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6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052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0653"/>
              </p:ext>
            </p:extLst>
          </p:nvPr>
        </p:nvGraphicFramePr>
        <p:xfrm>
          <a:off x="267286" y="1057962"/>
          <a:ext cx="8633922" cy="489131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005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2987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39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اپال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کانی پارس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اجراءپروژه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تولید و فرآوری آهن قراضه و احداث کوره پخت آهک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40هزارتن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0/9میلیون دلار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90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1386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آلتون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استیل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دبرگداز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30هزار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22/2</a:t>
                      </a:r>
                    </a:p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175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پترو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کیمیا ران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انواع رزین ها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41/9 </a:t>
                      </a:r>
                    </a:p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7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61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93073"/>
              </p:ext>
            </p:extLst>
          </p:nvPr>
        </p:nvGraphicFramePr>
        <p:xfrm>
          <a:off x="243974" y="1057963"/>
          <a:ext cx="8657234" cy="489131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30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502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98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9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ایرسا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صنعت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هیراد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هرمز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فرآوری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سرباره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و محصولات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مشتقه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84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1/4</a:t>
                      </a:r>
                    </a:p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9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اسپیناس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استیل خلیج فارس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بریکت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سرد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30هزارتن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38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کیمیا گستر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تیراژه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کیش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کارخانه تولید فرآورده های نفتی سبک </a:t>
                      </a:r>
                      <a:r>
                        <a:rPr lang="en-A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FUELOIL(MAZUT)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110هزار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60              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27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8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66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14539"/>
              </p:ext>
            </p:extLst>
          </p:nvPr>
        </p:nvGraphicFramePr>
        <p:xfrm>
          <a:off x="281353" y="1057962"/>
          <a:ext cx="8619855" cy="489131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62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176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37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جهاد دانشگاهی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واحد آموزش علمی کاربردی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توسعه تدوین معیار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(شرکت پارس کارن کار)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مجتمع انباشت و برداشت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13288279 میلیون ریال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فولاد آلیاژ کسری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لیو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آلیاژ پایدار)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طرح تولید میلگرد ساده و صنعتی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23054895 میلیون ریال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</a:t>
            </a:r>
            <a:r>
              <a:rPr lang="fa-IR" sz="2000" b="1" dirty="0">
                <a:solidFill>
                  <a:srgbClr val="FF0000"/>
                </a:solidFill>
                <a:latin typeface="B Titr,Bold"/>
                <a:cs typeface="B Titr" panose="00000700000000000000" pitchFamily="2" charset="-78"/>
              </a:rPr>
              <a:t>تجهیزات 9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2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7" name="Picture 17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49507" y="1320644"/>
            <a:ext cx="8143932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B Titr" panose="00000700000000000000" pitchFamily="2" charset="-78"/>
              </a:rPr>
              <a:t>منطقه ویژه اقتصادی صنایع معدنی و فلزی خلیج فارس در کیلو متر 13 بزرگراه شهید رجایی در غرب بندر عباس واقع شده است.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B Titr" panose="00000700000000000000" pitchFamily="2" charset="-78"/>
              </a:rPr>
              <a:t>این منطقه در تاریخ 76/10/24 با نام  منطقه ویژه معادن و فلزات، بر اساس مصوبه هیت وزیران تاسیس و از تاریخ 83/12/16 به منطقه ویژه صنایع معدنی و فلزی خلیج فارس و سپس با اضافه شدن عبارت اقتصادی در ابتدای سال 88 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B Titr" panose="00000700000000000000" pitchFamily="2" charset="-78"/>
              </a:rPr>
              <a:t>به منطقه ویژه اقتصادی صنایع معدنی و فلزی  خلیج فارس 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B Titr" panose="00000700000000000000" pitchFamily="2" charset="-78"/>
              </a:rPr>
              <a:t>تغییر نام داد 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B Titr" panose="000007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B Titr" panose="00000700000000000000" pitchFamily="2" charset="-78"/>
              </a:rPr>
              <a:t>این منطقه با وسعت تقریبی 5000 هکتار در 4 سایت جنوبی ،میانی ، شمالی و 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B Titr" panose="00000700000000000000" pitchFamily="2" charset="-78"/>
              </a:rPr>
              <a:t>توسعه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B Titr" panose="00000700000000000000" pitchFamily="2" charset="-78"/>
              </a:rPr>
              <a:t> به لحاظ جغرافیایی تقسیم شده است که 2100 هکتار آن در 3 سایت جنوبی ،میانی ، شمالی عملیاتی و شرکتهای سرمایه گذار در حال اجرا یا بهره برداری طرح های  مورد نظر می باشند و 2900هکتار در سایت توسعه در حال آماده سازی زیرساختها می باشد .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B Titr" panose="00000700000000000000" pitchFamily="2" charset="-78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9DFFE22-D1A5-4586-BAB7-FA5571C8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6A5D1-1DCB-4174-87DA-E25B5ECE752A}"/>
              </a:ext>
            </a:extLst>
          </p:cNvPr>
          <p:cNvSpPr txBox="1"/>
          <p:nvPr/>
        </p:nvSpPr>
        <p:spPr>
          <a:xfrm>
            <a:off x="1711057" y="397340"/>
            <a:ext cx="5688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معرفي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منطقه ویژه اقتصادی صنایع معدنی و فلزی خلیج فارس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384A2633-BCD6-42B7-B1FC-4C514973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1593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709898"/>
              </p:ext>
            </p:extLst>
          </p:nvPr>
        </p:nvGraphicFramePr>
        <p:xfrm>
          <a:off x="243974" y="1057962"/>
          <a:ext cx="8657234" cy="489131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30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502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990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زرین بار صنعت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همام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(زرین بار تجهیز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هرمزگان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فرآوری سرباره فولاد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382511 </a:t>
                      </a:r>
                    </a:p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میلیون ریال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16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بادیز گستر هفتواد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مجتمع خدماتی و تاًمین ماشین الات ساختمانی و راه سازی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506849</a:t>
                      </a:r>
                    </a:p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میلیون ریال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76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 یکتا فولاد دوران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TUF Group 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هند)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3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، اجراء و بهره برداری از طرح تولید انواع فرو آلیاژ و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کورد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وایر</a:t>
                      </a:r>
                      <a:endParaRPr lang="fa-I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41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20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10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01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78831"/>
              </p:ext>
            </p:extLst>
          </p:nvPr>
        </p:nvGraphicFramePr>
        <p:xfrm>
          <a:off x="267286" y="1057962"/>
          <a:ext cx="8633922" cy="48913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005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2987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39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ماد شیمی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، اجراء و بهره برداری کامل از مجتمع تولید آهن اسفنجی و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بریکت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فولادی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3/4 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360 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266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یگانه پیشرو مکران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و اجرای پایانه حمل و نقل داخلی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   1/2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47نفر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خشایار حاجی زاده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کافی شاپ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11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438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27287"/>
              </p:ext>
            </p:extLst>
          </p:nvPr>
        </p:nvGraphicFramePr>
        <p:xfrm>
          <a:off x="243974" y="1057962"/>
          <a:ext cx="8657234" cy="48913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30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502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فنی و مهندسی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ویسداهور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طرح تولید بتن آماده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220 هزار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پترو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پالایش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دنیز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کارخانه تولید انواع قیر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500 هزار تن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در سال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افق فانوس لنگرگاه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اجرای طرح احداث مجتمع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حلالهای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نفتی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8/2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12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978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86760"/>
              </p:ext>
            </p:extLst>
          </p:nvPr>
        </p:nvGraphicFramePr>
        <p:xfrm>
          <a:off x="243974" y="1057963"/>
          <a:ext cx="8657234" cy="48913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30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502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بانک صادرات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شعبه بانک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کیان حدید سیرجان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اجرای طرح تولید آهک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120 هزار تن در سال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3/2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تواتر هوشمند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اسپادانا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احداث کار گاه مرکزی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300 هزار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13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878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67996"/>
              </p:ext>
            </p:extLst>
          </p:nvPr>
        </p:nvGraphicFramePr>
        <p:xfrm>
          <a:off x="267286" y="1057962"/>
          <a:ext cx="8633922" cy="48913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005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2987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39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ملی صنایع مس ایران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اسید فسفریک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360  هزار تن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 156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350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گروه گسترش سرمایه گذاری ارزش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ایجاد مرکز بهداشتی و درمانی خیریه ارزش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 8/9</a:t>
                      </a:r>
                    </a:p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تامین و توسعه زیرساخت خلیج فارس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بهره برداری و احداث آب شیرین کن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 هزار متر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مکعب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در سال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60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1412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14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32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72363"/>
              </p:ext>
            </p:extLst>
          </p:nvPr>
        </p:nvGraphicFramePr>
        <p:xfrm>
          <a:off x="267286" y="1057962"/>
          <a:ext cx="8633922" cy="48913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005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2987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39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افرا فولاد پارس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شمش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فولاد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1/5 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360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500 نفر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1397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سینا گستر زرین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سرب و روی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سرب 35/500 تن  و تولید  روی 28/200 تن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  87/6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282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مجتمع پایسته فولاد مالک اشتر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ورق فولاد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1/3 میلیون تن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144/6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255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15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86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25338"/>
              </p:ext>
            </p:extLst>
          </p:nvPr>
        </p:nvGraphicFramePr>
        <p:xfrm>
          <a:off x="243974" y="1057962"/>
          <a:ext cx="8657234" cy="489131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30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502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باریت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فلات ایران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پودر گچ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100هزار تن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3/1میلیون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گروه تحقیقاتی ماه برد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کارخانه طرح تولید نفتا و گازوئیل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92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42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152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پترو پالایش آریا رادمان آکام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و بسته بندی قیر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500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9/5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16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249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1596"/>
              </p:ext>
            </p:extLst>
          </p:nvPr>
        </p:nvGraphicFramePr>
        <p:xfrm>
          <a:off x="243974" y="1057962"/>
          <a:ext cx="8657234" cy="48913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30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502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سر ریگ بندر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بتن و دیوارهای پیش ساخته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-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شرکت توسعه صنایع فرو آلیاژ مبین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تولید فرو سیلیسیوم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48 هزار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25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داریک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پارسین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                 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 نمایندگی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کشتیرانی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لین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مکران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کارخانه تولید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کانتینر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25000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TEU</a:t>
                      </a: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70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17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182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49546"/>
              </p:ext>
            </p:extLst>
          </p:nvPr>
        </p:nvGraphicFramePr>
        <p:xfrm>
          <a:off x="243974" y="1057962"/>
          <a:ext cx="8657234" cy="48913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30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502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تامین و توسعه زیرساخت خلیج فارس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آب صنعتی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100 هزار متر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مکعب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در سال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157/8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210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1407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خط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گستران</a:t>
                      </a: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صنعت جاده ابریشم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طرح تولید و صادرات پودر گچ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180 هزار تن در سال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5/4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46</a:t>
                      </a: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صنایع فولادی گنجینه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کانسار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اجرای طرح تولید ورق فولادی ضد زنگ و ورق الکتریکی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350هزار تن ورق ضد زنگ و 350 هزار تن ورق الکتریکی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780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1405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18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556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87" y="432872"/>
            <a:ext cx="1213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B Titr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78750"/>
              </p:ext>
            </p:extLst>
          </p:nvPr>
        </p:nvGraphicFramePr>
        <p:xfrm>
          <a:off x="243974" y="1057962"/>
          <a:ext cx="8657234" cy="48913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300">
                  <a:extLst>
                    <a:ext uri="{9D8B030D-6E8A-4147-A177-3AD203B41FA5}">
                      <a16:colId xmlns:a16="http://schemas.microsoft.com/office/drawing/2014/main" val="223922219"/>
                    </a:ext>
                  </a:extLst>
                </a:gridCol>
                <a:gridCol w="755020">
                  <a:extLst>
                    <a:ext uri="{9D8B030D-6E8A-4147-A177-3AD203B41FA5}">
                      <a16:colId xmlns:a16="http://schemas.microsoft.com/office/drawing/2014/main" val="903986354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3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نام شرکت /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محصول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ظرفیت سالانه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سرمایه گذاری تقریبی مورد نیاز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اشتغالزایی تقریبی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تاریخ شروع طرح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اتمام پروژه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شرکت بین </a:t>
                      </a:r>
                      <a:r>
                        <a:rPr lang="fa-IR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المللی</a:t>
                      </a: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الکتریک خودرو  </a:t>
                      </a:r>
                      <a:r>
                        <a:rPr lang="fa-IR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هرمزگان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اجرای طرح تولید خودروهای الکتریکی و </a:t>
                      </a:r>
                      <a:r>
                        <a:rPr lang="fa-IR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هیبریدی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100 هزار دستگاه در سال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518/1 میلیون دلار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B Mitra" panose="00000400000000000000" pitchFamily="2" charset="-78"/>
                        </a:rPr>
                        <a:t>2000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گروه صنعتی کاویان فولاد شمس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اجرای طرح ورق نورد گرم فولادی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1/2 میلیون تن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72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50 میلیون دلار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1300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22783" marR="22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1402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1404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9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مجتمع صنعت نورد و فولاد آریا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اجرای طرح </a:t>
                      </a:r>
                      <a:r>
                        <a:rPr lang="fa-IR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رول</a:t>
                      </a: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ورق نورد گرم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1/5 میلیون تن در سال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182 میلیون دلار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1402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1405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C74FA2E0-59B3-4936-BC57-8928CB4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3773EA5-B38A-4212-8DDC-9C1643ACE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4" name="Picture 17" descr="02">
            <a:extLst>
              <a:ext uri="{FF2B5EF4-FFF2-40B4-BE49-F238E27FC236}">
                <a16:creationId xmlns:a16="http://schemas.microsoft.com/office/drawing/2014/main" id="{E457CC8E-BE38-4961-92B4-C6FEE2A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49926-A137-48DC-A193-C005126EF413}"/>
              </a:ext>
            </a:extLst>
          </p:cNvPr>
          <p:cNvSpPr txBox="1"/>
          <p:nvPr/>
        </p:nvSpPr>
        <p:spPr>
          <a:xfrm>
            <a:off x="1341107" y="416445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 Titr,Bold"/>
                <a:ea typeface="+mn-ea"/>
                <a:cs typeface="B Titr" panose="00000700000000000000" pitchFamily="2" charset="-78"/>
              </a:rPr>
              <a:t>طرح های سرمایه گذاری در حال ساخت و نصب تجهیزات 19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502873AC-D78B-4A0A-BC7D-2BC4803C6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10"/>
            <a:ext cx="9144000" cy="69350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013" y="1067611"/>
            <a:ext cx="853745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fa-IR" b="1" u="sng" dirty="0">
                <a:ea typeface="Calibri" panose="020F0502020204030204" pitchFamily="34" charset="0"/>
                <a:cs typeface="B Titr" panose="00000700000000000000" pitchFamily="2" charset="-78"/>
              </a:rPr>
              <a:t>ویژگی های منطقه : </a:t>
            </a:r>
            <a:endParaRPr lang="en-US" sz="1600" b="1" u="sng" dirty="0"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fa-IR" sz="2000" b="1" dirty="0" err="1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همجواری</a:t>
            </a: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 و دسترسی به آبهای آزاد و </a:t>
            </a:r>
            <a:r>
              <a:rPr lang="fa-IR" sz="2000" b="1" dirty="0" err="1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همجواری</a:t>
            </a: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 با خلیج فارس و </a:t>
            </a:r>
            <a:r>
              <a:rPr lang="fa-IR" sz="2000" b="1" dirty="0" err="1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تنگه</a:t>
            </a: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 هرمز </a:t>
            </a:r>
            <a:endParaRPr lang="en-US" sz="2000" b="1" dirty="0">
              <a:solidFill>
                <a:prstClr val="black"/>
              </a:solidFill>
              <a:ea typeface="Calibri" panose="020F0502020204030204" pitchFamily="34" charset="0"/>
              <a:cs typeface="B Roya" panose="00000400000000000000" pitchFamily="2" charset="-78"/>
            </a:endParaRPr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fa-IR" sz="2000" b="1" dirty="0" err="1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همجواری</a:t>
            </a: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 با بزرگترین بندر تجاری کشور ( شهید رجایی )</a:t>
            </a:r>
            <a:endParaRPr lang="en-US" sz="2000" b="1" dirty="0">
              <a:solidFill>
                <a:prstClr val="black"/>
              </a:solidFill>
              <a:ea typeface="Calibri" panose="020F0502020204030204" pitchFamily="34" charset="0"/>
              <a:cs typeface="B Roya" panose="00000400000000000000" pitchFamily="2" charset="-78"/>
            </a:endParaRPr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وجود پایانه های </a:t>
            </a:r>
            <a:r>
              <a:rPr lang="fa-IR" sz="2000" b="1" dirty="0" err="1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ریلی</a:t>
            </a: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 سراسری و اتصال به خطوط راه آهن سراسری کشور </a:t>
            </a:r>
            <a:endParaRPr lang="en-US" sz="2000" b="1" dirty="0">
              <a:solidFill>
                <a:prstClr val="black"/>
              </a:solidFill>
              <a:ea typeface="Calibri" panose="020F0502020204030204" pitchFamily="34" charset="0"/>
              <a:cs typeface="B Roya" panose="00000400000000000000" pitchFamily="2" charset="-78"/>
            </a:endParaRPr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سهولت دسترسی به معادن کشور و وجود معادن غنی سنگ آهن در نزدیکی استان </a:t>
            </a:r>
            <a:endParaRPr lang="en-US" sz="2000" b="1" dirty="0">
              <a:solidFill>
                <a:prstClr val="black"/>
              </a:solidFill>
              <a:ea typeface="Calibri" panose="020F0502020204030204" pitchFamily="34" charset="0"/>
              <a:cs typeface="B Roya" panose="00000400000000000000" pitchFamily="2" charset="-78"/>
            </a:endParaRPr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fa-IR" sz="2000" b="1" dirty="0" err="1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همجواری</a:t>
            </a: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 با نیروگاه 1200 </a:t>
            </a:r>
            <a:r>
              <a:rPr lang="fa-IR" sz="2000" b="1" dirty="0" err="1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مگاوات</a:t>
            </a: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 بندرعباس و نیروگاه600 </a:t>
            </a:r>
            <a:r>
              <a:rPr lang="fa-IR" sz="2000" b="1" dirty="0" err="1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مگاواتی</a:t>
            </a: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 هنگام</a:t>
            </a:r>
            <a:endParaRPr lang="en-US" sz="2000" b="1" dirty="0">
              <a:solidFill>
                <a:prstClr val="black"/>
              </a:solidFill>
              <a:ea typeface="Calibri" panose="020F0502020204030204" pitchFamily="34" charset="0"/>
              <a:cs typeface="B Roya" panose="00000400000000000000" pitchFamily="2" charset="-78"/>
            </a:endParaRPr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fa-IR" sz="2000" b="1" dirty="0" err="1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همجواری</a:t>
            </a: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 با </a:t>
            </a:r>
            <a:r>
              <a:rPr lang="fa-IR" sz="2000" b="1" dirty="0" err="1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پالایشگاه</a:t>
            </a:r>
            <a:r>
              <a:rPr lang="fa-IR" sz="2000" b="1" dirty="0">
                <a:solidFill>
                  <a:prstClr val="black"/>
                </a:solidFill>
                <a:ea typeface="Calibri" panose="020F0502020204030204" pitchFamily="34" charset="0"/>
                <a:cs typeface="B Roya" panose="00000400000000000000" pitchFamily="2" charset="-78"/>
              </a:rPr>
              <a:t> های نفت </a:t>
            </a:r>
            <a:endParaRPr lang="en-US" sz="2000" b="1" dirty="0">
              <a:solidFill>
                <a:prstClr val="black"/>
              </a:solidFill>
              <a:ea typeface="Calibri" panose="020F0502020204030204" pitchFamily="34" charset="0"/>
              <a:cs typeface="B Roya" panose="00000400000000000000" pitchFamily="2" charset="-78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a-IR" sz="2000" b="1" dirty="0">
                <a:ea typeface="Calibri" panose="020F0502020204030204" pitchFamily="34" charset="0"/>
                <a:cs typeface="B Roya" panose="00000400000000000000" pitchFamily="2" charset="-78"/>
              </a:rPr>
              <a:t>زیر ساختهای دریایی شامل پایانه های دریایی صادرات و واردات مواد معدنی </a:t>
            </a:r>
            <a:r>
              <a:rPr lang="fa-IR" sz="2000" b="1" dirty="0" err="1">
                <a:ea typeface="Calibri" panose="020F0502020204030204" pitchFamily="34" charset="0"/>
                <a:cs typeface="B Roya" panose="00000400000000000000" pitchFamily="2" charset="-78"/>
              </a:rPr>
              <a:t>بصورت</a:t>
            </a:r>
            <a:r>
              <a:rPr lang="fa-IR" sz="2000" b="1" dirty="0">
                <a:ea typeface="Calibri" panose="020F0502020204030204" pitchFamily="34" charset="0"/>
                <a:cs typeface="B Roya" panose="00000400000000000000" pitchFamily="2" charset="-78"/>
              </a:rPr>
              <a:t> کاملا مکانیزه به ظرفیت 12 میلیون تن و نفتی به ظرفیت 15 میلیون تن که در آینده ای نزدیک با ایجاد طرح جامع بندر بزرگ منطقه با اضافه شدن </a:t>
            </a:r>
            <a:r>
              <a:rPr lang="fa-IR" sz="2000" b="1" u="sng" dirty="0">
                <a:ea typeface="Calibri" panose="020F0502020204030204" pitchFamily="34" charset="0"/>
                <a:cs typeface="B Roya" panose="00000400000000000000" pitchFamily="2" charset="-78"/>
              </a:rPr>
              <a:t>8</a:t>
            </a:r>
            <a:r>
              <a:rPr lang="fa-IR" sz="2000" b="1" dirty="0">
                <a:ea typeface="Calibri" panose="020F0502020204030204" pitchFamily="34" charset="0"/>
                <a:cs typeface="B Roya" panose="00000400000000000000" pitchFamily="2" charset="-78"/>
              </a:rPr>
              <a:t> پست اسکله جدید افزایش ظرفیت تخلیه و بارگیری تا </a:t>
            </a:r>
            <a:r>
              <a:rPr lang="fa-IR" sz="2000" b="1" u="sng" dirty="0">
                <a:ea typeface="Calibri" panose="020F0502020204030204" pitchFamily="34" charset="0"/>
                <a:cs typeface="B Roya" panose="00000400000000000000" pitchFamily="2" charset="-78"/>
              </a:rPr>
              <a:t>70</a:t>
            </a:r>
            <a:r>
              <a:rPr lang="fa-IR" sz="2000" b="1" dirty="0">
                <a:ea typeface="Calibri" panose="020F0502020204030204" pitchFamily="34" charset="0"/>
                <a:cs typeface="B Roya" panose="00000400000000000000" pitchFamily="2" charset="-78"/>
              </a:rPr>
              <a:t> میلیون تن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B Roya" panose="00000400000000000000" pitchFamily="2" charset="-78"/>
              </a:rPr>
              <a:t>استقرار گمرک اختصاصی مجهز به </a:t>
            </a:r>
            <a:r>
              <a:rPr lang="fa-IR" sz="2000" b="1" dirty="0">
                <a:cs typeface="B Roya" panose="00000400000000000000" pitchFamily="2" charset="-78"/>
              </a:rPr>
              <a:t>سامانه جامع امور گمرکی  </a:t>
            </a:r>
            <a:endParaRPr lang="en-US" sz="2000" b="1" dirty="0">
              <a:cs typeface="B Roya" panose="00000400000000000000" pitchFamily="2" charset="-7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B Roya" panose="00000400000000000000" pitchFamily="2" charset="-78"/>
              </a:rPr>
              <a:t>وجود </a:t>
            </a:r>
            <a:r>
              <a:rPr lang="fa-IR" sz="2000" b="1" dirty="0">
                <a:cs typeface="B Roya" panose="00000400000000000000" pitchFamily="2" charset="-78"/>
              </a:rPr>
              <a:t>40</a:t>
            </a:r>
            <a:r>
              <a:rPr lang="fa-IR" sz="2000" b="1" dirty="0">
                <a:solidFill>
                  <a:prstClr val="black"/>
                </a:solidFill>
                <a:cs typeface="B Roya" panose="00000400000000000000" pitchFamily="2" charset="-78"/>
              </a:rPr>
              <a:t> هکتار سایت </a:t>
            </a:r>
            <a:r>
              <a:rPr lang="fa-IR" sz="2000" b="1" dirty="0" err="1">
                <a:solidFill>
                  <a:prstClr val="black"/>
                </a:solidFill>
                <a:cs typeface="B Roya" panose="00000400000000000000" pitchFamily="2" charset="-78"/>
              </a:rPr>
              <a:t>دپوی</a:t>
            </a:r>
            <a:r>
              <a:rPr lang="fa-IR" sz="2000" b="1" dirty="0">
                <a:solidFill>
                  <a:prstClr val="black"/>
                </a:solidFill>
                <a:cs typeface="B Roya" panose="00000400000000000000" pitchFamily="2" charset="-78"/>
              </a:rPr>
              <a:t> مواد معدنی مجهز به دستگاههای انباشت و برداشت</a:t>
            </a:r>
            <a:endParaRPr lang="en-US" sz="2000" b="1" dirty="0">
              <a:solidFill>
                <a:prstClr val="black"/>
              </a:solidFill>
              <a:cs typeface="B Roya" panose="00000400000000000000" pitchFamily="2" charset="-7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B Roya" panose="00000400000000000000" pitchFamily="2" charset="-78"/>
              </a:rPr>
              <a:t>دو دستگاه واگن برگردان </a:t>
            </a:r>
            <a:r>
              <a:rPr lang="fa-IR" sz="2000" b="1" dirty="0" err="1">
                <a:solidFill>
                  <a:prstClr val="black"/>
                </a:solidFill>
                <a:cs typeface="B Roya" panose="00000400000000000000" pitchFamily="2" charset="-78"/>
              </a:rPr>
              <a:t>بظرفیت</a:t>
            </a:r>
            <a:r>
              <a:rPr lang="fa-IR" sz="2000" b="1" dirty="0">
                <a:solidFill>
                  <a:prstClr val="black"/>
                </a:solidFill>
                <a:cs typeface="B Roya" panose="00000400000000000000" pitchFamily="2" charset="-78"/>
              </a:rPr>
              <a:t> تخلیه 6 میلیون تن</a:t>
            </a:r>
            <a:endParaRPr lang="en-US" sz="2000" b="1" dirty="0">
              <a:solidFill>
                <a:prstClr val="black"/>
              </a:solidFill>
              <a:cs typeface="B Roya" panose="00000400000000000000" pitchFamily="2" charset="-7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B Roya" panose="00000400000000000000" pitchFamily="2" charset="-78"/>
              </a:rPr>
              <a:t>برخورداری از تجهیزات بارگیری قطار </a:t>
            </a:r>
            <a:endParaRPr lang="en-US" sz="2000" b="1" dirty="0">
              <a:solidFill>
                <a:prstClr val="black"/>
              </a:solidFill>
              <a:cs typeface="B Roya" panose="00000400000000000000" pitchFamily="2" charset="-7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cs typeface="B Roya" panose="00000400000000000000" pitchFamily="2" charset="-78"/>
              </a:rPr>
              <a:t>برخورداری از هتل 5 ستاره خلیج فارس </a:t>
            </a:r>
            <a:endParaRPr lang="en-US" sz="2000" b="1" dirty="0">
              <a:solidFill>
                <a:prstClr val="black"/>
              </a:solidFill>
              <a:cs typeface="B Roya" panose="00000400000000000000" pitchFamily="2" charset="-78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1B226BE3-495B-44BF-AD72-51BE4832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CD61B0BD-5F91-4D4D-BAD2-0E01DB2B0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3" name="Picture 17" descr="02">
            <a:extLst>
              <a:ext uri="{FF2B5EF4-FFF2-40B4-BE49-F238E27FC236}">
                <a16:creationId xmlns:a16="http://schemas.microsoft.com/office/drawing/2014/main" id="{EFD89521-D181-4B4A-95EB-2519F9E6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2">
            <a:extLst>
              <a:ext uri="{FF2B5EF4-FFF2-40B4-BE49-F238E27FC236}">
                <a16:creationId xmlns:a16="http://schemas.microsoft.com/office/drawing/2014/main" id="{B28FF83D-FA34-451C-9757-89336F34F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149" y="176636"/>
            <a:ext cx="6260123" cy="685800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DEC69-BBB5-4B42-BD3F-D8434BAC4C92}"/>
              </a:ext>
            </a:extLst>
          </p:cNvPr>
          <p:cNvSpPr txBox="1"/>
          <p:nvPr/>
        </p:nvSpPr>
        <p:spPr>
          <a:xfrm>
            <a:off x="1341874" y="299721"/>
            <a:ext cx="60486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dirty="0">
                <a:solidFill>
                  <a:srgbClr val="FF0000"/>
                </a:solidFill>
                <a:latin typeface="Calibri"/>
                <a:cs typeface="B Titr" pitchFamily="2" charset="-78"/>
              </a:rPr>
              <a:t>ویژگیهای منطقه ویژه اقتصادی صنایع معدنی و فلزی خلیج فارس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38357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74" y="-13692"/>
            <a:ext cx="9144000" cy="68853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469705" y="272267"/>
            <a:ext cx="194421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fa-IR" sz="2400" dirty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با تقدیم احترام</a:t>
            </a:r>
          </a:p>
        </p:txBody>
      </p:sp>
      <p:sp>
        <p:nvSpPr>
          <p:cNvPr id="2" name="Rectangle 1"/>
          <p:cNvSpPr/>
          <p:nvPr/>
        </p:nvSpPr>
        <p:spPr>
          <a:xfrm>
            <a:off x="930642" y="1727974"/>
            <a:ext cx="236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dirty="0">
                <a:cs typeface="B Zar" pitchFamily="2" charset="-78"/>
              </a:rPr>
              <a:t>عبدالعظیم نجیبی فینی</a:t>
            </a:r>
          </a:p>
          <a:p>
            <a:pPr algn="ctr"/>
            <a:r>
              <a:rPr lang="fa-IR" sz="2000" b="1" dirty="0">
                <a:cs typeface="B Zar" pitchFamily="2" charset="-78"/>
              </a:rPr>
              <a:t>نایب رئیس هیئت مدیره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0642" y="4827040"/>
            <a:ext cx="2506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fa-IR" sz="2000" b="1" dirty="0">
                <a:cs typeface="B Zar" pitchFamily="2" charset="-78"/>
              </a:rPr>
              <a:t>پژمان </a:t>
            </a:r>
            <a:r>
              <a:rPr lang="fa-IR" sz="2000" b="1" dirty="0" err="1">
                <a:cs typeface="B Zar" pitchFamily="2" charset="-78"/>
              </a:rPr>
              <a:t>خالویی</a:t>
            </a:r>
            <a:endParaRPr lang="fa-IR" sz="2000" b="1" dirty="0">
              <a:cs typeface="B Zar" pitchFamily="2" charset="-78"/>
            </a:endParaRPr>
          </a:p>
          <a:p>
            <a:pPr algn="ctr"/>
            <a:r>
              <a:rPr lang="fa-IR" sz="2000" b="1" dirty="0">
                <a:cs typeface="B Zar" pitchFamily="2" charset="-78"/>
              </a:rPr>
              <a:t>عضو هیئت مدیره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75394" y="3306891"/>
            <a:ext cx="3456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000" b="1" dirty="0">
                <a:cs typeface="B Zar" pitchFamily="2" charset="-78"/>
              </a:rPr>
              <a:t>محمدرضا </a:t>
            </a:r>
            <a:r>
              <a:rPr lang="fa-IR" sz="2000" b="1" dirty="0" err="1">
                <a:cs typeface="B Zar" pitchFamily="2" charset="-78"/>
              </a:rPr>
              <a:t>پیرحسینلو</a:t>
            </a:r>
            <a:endParaRPr lang="fa-IR" sz="2000" b="1" dirty="0">
              <a:cs typeface="B Zar" pitchFamily="2" charset="-78"/>
            </a:endParaRPr>
          </a:p>
          <a:p>
            <a:pPr algn="ctr"/>
            <a:r>
              <a:rPr lang="fa-IR" sz="2000" b="1" dirty="0">
                <a:cs typeface="B Zar" pitchFamily="2" charset="-78"/>
              </a:rPr>
              <a:t>مدیر عامل و عضو هیئت مدیره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75582" y="4827040"/>
            <a:ext cx="2506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dirty="0">
                <a:cs typeface="B Zar" pitchFamily="2" charset="-78"/>
              </a:rPr>
              <a:t>قاسم کلهر</a:t>
            </a:r>
          </a:p>
          <a:p>
            <a:pPr algn="ctr"/>
            <a:r>
              <a:rPr lang="fa-IR" sz="2000" b="1" dirty="0">
                <a:cs typeface="B Zar" pitchFamily="2" charset="-78"/>
              </a:rPr>
              <a:t>عضو هیئت مدیره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B5E4049C-9A4B-4DC8-8AA5-27CF46F89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79" y="119865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4FA8342B-2697-47CA-886F-1DE2CD5E5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78" y="6347189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9" name="Picture 17" descr="02">
            <a:extLst>
              <a:ext uri="{FF2B5EF4-FFF2-40B4-BE49-F238E27FC236}">
                <a16:creationId xmlns:a16="http://schemas.microsoft.com/office/drawing/2014/main" id="{FD880901-AE3A-4E11-BDCD-6BAE133E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575" y="6197253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12">
            <a:extLst>
              <a:ext uri="{FF2B5EF4-FFF2-40B4-BE49-F238E27FC236}">
                <a16:creationId xmlns:a16="http://schemas.microsoft.com/office/drawing/2014/main" id="{07E72B04-2593-4914-A254-D478EFEED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240" y="288083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B61FF-FB14-474B-851A-4333A73F476C}"/>
              </a:ext>
            </a:extLst>
          </p:cNvPr>
          <p:cNvSpPr/>
          <p:nvPr/>
        </p:nvSpPr>
        <p:spPr>
          <a:xfrm>
            <a:off x="5581796" y="1750164"/>
            <a:ext cx="2506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fa-IR" sz="2000" b="1" dirty="0">
                <a:cs typeface="B Zar" pitchFamily="2" charset="-78"/>
              </a:rPr>
              <a:t>فرید دهقانی</a:t>
            </a:r>
          </a:p>
          <a:p>
            <a:pPr algn="ctr"/>
            <a:r>
              <a:rPr lang="fa-IR" sz="2000" b="1" dirty="0">
                <a:cs typeface="B Zar" pitchFamily="2" charset="-78"/>
              </a:rPr>
              <a:t>رئیس هیئت مدیره</a:t>
            </a:r>
          </a:p>
        </p:txBody>
      </p:sp>
    </p:spTree>
    <p:extLst>
      <p:ext uri="{BB962C8B-B14F-4D97-AF65-F5344CB8AC3E}">
        <p14:creationId xmlns:p14="http://schemas.microsoft.com/office/powerpoint/2010/main" val="855863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</a14:imgLayer>
                </a14:imgProps>
              </a:ext>
            </a:extLst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/>
          <p:cNvSpPr>
            <a:spLocks noGrp="1" noChangeArrowheads="1"/>
          </p:cNvSpPr>
          <p:nvPr>
            <p:ph type="title"/>
          </p:nvPr>
        </p:nvSpPr>
        <p:spPr>
          <a:xfrm>
            <a:off x="4355976" y="260648"/>
            <a:ext cx="4788024" cy="1152128"/>
          </a:xfrm>
        </p:spPr>
        <p:txBody>
          <a:bodyPr/>
          <a:lstStyle/>
          <a:p>
            <a:pPr eaLnBrk="1" hangingPunct="1">
              <a:defRPr/>
            </a:pPr>
            <a:r>
              <a:rPr lang="fa-IR" sz="8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Arshia" pitchFamily="2" charset="-78"/>
              </a:rPr>
              <a:t>با تشکر از توجه شما</a:t>
            </a:r>
            <a:endParaRPr lang="en-US" sz="8800" b="1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Arshia" pitchFamily="2" charset="-78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F37EE6C2-FAD0-44DE-9A35-5AC64B24E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6" name="Picture 17" descr="02">
            <a:extLst>
              <a:ext uri="{FF2B5EF4-FFF2-40B4-BE49-F238E27FC236}">
                <a16:creationId xmlns:a16="http://schemas.microsoft.com/office/drawing/2014/main" id="{B1DE4017-4949-4151-AE1A-3DDB3CF72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895094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232108" y="1118609"/>
            <a:ext cx="5386871" cy="510117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487776" y="1254334"/>
            <a:ext cx="7315200" cy="24525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اسکله مجهز اختصاصی تخلیه و بارگیری مواد معدنی بظرفیت 12 میلیون تن  </a:t>
            </a:r>
          </a:p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اسکله واردات مواد نفتی بظرفیت 15 میلیون تن </a:t>
            </a:r>
          </a:p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وجود 40 هکتار سایت دپوی مواد معدنی مجهز به دستگاهای انباشت و برداشت</a:t>
            </a:r>
          </a:p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دو دستگاه واگن برگردان بظرفیت تخلیه 6 میلیون تن</a:t>
            </a:r>
          </a:p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برخورداری از تجهیزات بارگیری قطار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9" y="3546738"/>
            <a:ext cx="3754651" cy="2753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3355" y="3546737"/>
            <a:ext cx="3765624" cy="272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D77DBC57-FE76-4908-9825-E901DCF33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F4794A73-B039-41E0-B7B3-D6FD33BE2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21" name="Picture 17" descr="02">
            <a:extLst>
              <a:ext uri="{FF2B5EF4-FFF2-40B4-BE49-F238E27FC236}">
                <a16:creationId xmlns:a16="http://schemas.microsoft.com/office/drawing/2014/main" id="{9C05363F-68D9-45D9-8F39-4E8392DBC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FB1CAE9-D39E-4D6E-8B89-DAA8AD529718}"/>
              </a:ext>
            </a:extLst>
          </p:cNvPr>
          <p:cNvSpPr/>
          <p:nvPr/>
        </p:nvSpPr>
        <p:spPr>
          <a:xfrm>
            <a:off x="1403648" y="374106"/>
            <a:ext cx="6186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زیرساختهای واردات و صادرات</a:t>
            </a: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22F955F5-8C8D-45C8-ABBC-0D47A29F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718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374737" y="1200048"/>
            <a:ext cx="5386871" cy="510117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855040" y="1268760"/>
            <a:ext cx="7956051" cy="1726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پست برق گنو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ظرفیت  600  مگاوات و 30 کیلومتر خطوط انتقال برق</a:t>
            </a:r>
          </a:p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پست برق 400/230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کیلو ولت شهید لشکری </a:t>
            </a:r>
            <a:r>
              <a:rPr lang="fa-I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بظرفیت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760 </a:t>
            </a:r>
            <a:r>
              <a:rPr lang="fa-I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مگا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وات</a:t>
            </a:r>
            <a:endParaRPr lang="fa-I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پست </a:t>
            </a:r>
            <a:r>
              <a:rPr lang="fa-I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مدولار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230/63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کیلو ولت شهید لشکری جهت برق رسانی به کارخانه </a:t>
            </a:r>
            <a:r>
              <a:rPr lang="fa-I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گندله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سازی </a:t>
            </a:r>
            <a:r>
              <a:rPr lang="fa-I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مادکوش</a:t>
            </a:r>
            <a:endParaRPr lang="fa-I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B Nazanin" pitchFamily="2" charset="-78"/>
              </a:rPr>
              <a:t>پست سیار 63/20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B Nazanin" pitchFamily="2" charset="-78"/>
              </a:rPr>
              <a:t> به ظرفیت 25 </a:t>
            </a:r>
            <a:r>
              <a:rPr kumimoji="0" lang="fa-I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B Nazanin" pitchFamily="2" charset="-78"/>
              </a:rPr>
              <a:t>مگاوات</a:t>
            </a:r>
            <a:endParaRPr lang="fa-I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نیروگاه هرمز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ظرفیت 235مگاوات ساعت و تولید 140 مگاوات ساعت در فاز اول و تزریق برق به شبکه سراسری از طریق پست شهید لشکری</a:t>
            </a:r>
          </a:p>
          <a:p>
            <a:pPr marL="45720" indent="0">
              <a:buNone/>
            </a:pPr>
            <a:endParaRPr lang="fa-I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0" y="3617176"/>
            <a:ext cx="5339798" cy="2576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EDA00A16-6210-4C21-8F25-4089E4484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4C46C304-B657-4A76-AC53-C7409EDD8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9" name="Picture 17" descr="02">
            <a:extLst>
              <a:ext uri="{FF2B5EF4-FFF2-40B4-BE49-F238E27FC236}">
                <a16:creationId xmlns:a16="http://schemas.microsoft.com/office/drawing/2014/main" id="{B50FEF23-FC9C-41E7-AE4B-CC50AA929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C04F4F-523F-42B1-AC2D-240F7BBED0C8}"/>
              </a:ext>
            </a:extLst>
          </p:cNvPr>
          <p:cNvSpPr/>
          <p:nvPr/>
        </p:nvSpPr>
        <p:spPr>
          <a:xfrm>
            <a:off x="1329638" y="374106"/>
            <a:ext cx="6194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زیرساختهای تامین برق</a:t>
            </a: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4B10D9CB-D9DB-4A77-B4D9-EC4D30A26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434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4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504776" y="1147192"/>
            <a:ext cx="5386871" cy="648072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81354" y="1340768"/>
            <a:ext cx="8581292" cy="2209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آبشیرین کن فولاد هرمزگان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بظرفیت 30000 متر مکعب در روز</a:t>
            </a:r>
          </a:p>
          <a:p>
            <a:pPr>
              <a:buFont typeface="Wingdings" pitchFamily="2" charset="2"/>
              <a:buChar char="ü"/>
            </a:pPr>
            <a:r>
              <a:rPr lang="fa-I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آبشیرین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کن فولاد کاوه جنوب کیش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بظرفیت ۵۵000 متر </a:t>
            </a:r>
            <a:r>
              <a:rPr lang="fa-I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مکعب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در روز</a:t>
            </a:r>
          </a:p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طرح استفاده از پساب شهر بندرعباس و احداث آب شیرین کن بظرفیت 65 هزار متر مکعب در روز</a:t>
            </a:r>
          </a:p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عبور دو خط لوله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mm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1200 از آبشرین کن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m3/day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100/000  متر مکعب در روز و یک خط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mm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600 </a:t>
            </a:r>
            <a:r>
              <a:rPr lang="fa-I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آبرسانی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به صنایع غرب بندر عباس</a:t>
            </a:r>
          </a:p>
          <a:p>
            <a:pPr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اقدامات داخل منطقه </a:t>
            </a:r>
          </a:p>
          <a:p>
            <a:pPr>
              <a:buFont typeface="Wingdings" pitchFamily="2" charset="2"/>
              <a:buChar char="ü"/>
            </a:pPr>
            <a:endParaRPr lang="fa-I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326" y="4293096"/>
            <a:ext cx="8207130" cy="1774028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00C092DB-8F89-4DDE-9168-A7B1D0E86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A5B6FFD-D457-40D4-8297-66618A5BE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19" name="Picture 17" descr="02">
            <a:extLst>
              <a:ext uri="{FF2B5EF4-FFF2-40B4-BE49-F238E27FC236}">
                <a16:creationId xmlns:a16="http://schemas.microsoft.com/office/drawing/2014/main" id="{0ADFD619-2E86-4436-8119-F52F3DA1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0D7A68-E332-4ABB-AA4F-91ED7383B189}"/>
              </a:ext>
            </a:extLst>
          </p:cNvPr>
          <p:cNvSpPr/>
          <p:nvPr/>
        </p:nvSpPr>
        <p:spPr>
          <a:xfrm>
            <a:off x="1982308" y="374106"/>
            <a:ext cx="4868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زیرساختهای تامین آب</a:t>
            </a: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7A362D24-CBBB-450F-A979-11A1EB7E2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787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75777" y="1274071"/>
            <a:ext cx="5386871" cy="762000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170944" y="1447073"/>
            <a:ext cx="4574366" cy="42222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r" defTabSz="914400" rtl="1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ایستگاه گاز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شرکتهای  فولاد هرمزگان جنوب وفولاد کاوه جنوب کیش و صبا فولاد خلیج فارس به ظرفیت 100 هزار متر </a:t>
            </a:r>
            <a:r>
              <a:rPr lang="fa-I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مکعب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 در ساعت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خط 8 اينچ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سرخون (روي زمين) براي انتقال ميعانات گازي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خط 12 </a:t>
            </a:r>
            <a:r>
              <a:rPr lang="fa-I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اينچ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گاز </a:t>
            </a:r>
            <a:r>
              <a:rPr lang="fa-I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گورزين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 قشم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خط30 اینچ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 و 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ایستگاه گاز سایت میانی 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به ظرفیت   100/000 </a:t>
            </a:r>
            <a:r>
              <a:rPr lang="fa-I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مکعب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 در ساعت ( نیرو گاه هرمز)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خط 22 اینچ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گاز سایت شمالی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خط 6 اینچ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و </a:t>
            </a: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ایستگاه گاز سایت شمالی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به ظرفیت 30/000 متر مکعب در ساعت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a-I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طراحی دو ایستگاه تقلیل فشار گاز 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به ظرفیت های  400 و 250 هزار متر </a:t>
            </a:r>
            <a:r>
              <a:rPr lang="fa-I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مکعب</a:t>
            </a:r>
            <a:r>
              <a:rPr lang="fa-I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charset="-78"/>
              </a:rPr>
              <a:t> در ساعت در سایت توسعه</a:t>
            </a:r>
          </a:p>
          <a:p>
            <a:pPr marL="45720" indent="0">
              <a:spcBef>
                <a:spcPts val="0"/>
              </a:spcBef>
              <a:spcAft>
                <a:spcPts val="1200"/>
              </a:spcAft>
              <a:buNone/>
            </a:pPr>
            <a:endParaRPr lang="fa-I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4" name="Picture 13" descr="المهدی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3372843" cy="2291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2" descr="C:\Users\400193\Desktop\گزارش\المهدی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2" y="3815974"/>
            <a:ext cx="3283912" cy="25308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521A30EB-E201-4951-92F0-3124B3318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7" y="116632"/>
            <a:ext cx="8877993" cy="662473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3B929467-6E40-42B2-82BF-CCEA5CCF7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6343956"/>
            <a:ext cx="3610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Nastaliq"/>
                <a:ea typeface="+mn-ea"/>
                <a:cs typeface="B Titr" pitchFamily="2" charset="-78"/>
              </a:rPr>
              <a:t>شرکت منطقه ویژه اقتصادی صنایع معدنی و فلزی خلیج فارس</a:t>
            </a:r>
          </a:p>
        </p:txBody>
      </p:sp>
      <p:pic>
        <p:nvPicPr>
          <p:cNvPr id="21" name="Picture 17" descr="02">
            <a:extLst>
              <a:ext uri="{FF2B5EF4-FFF2-40B4-BE49-F238E27FC236}">
                <a16:creationId xmlns:a16="http://schemas.microsoft.com/office/drawing/2014/main" id="{06CAEBA6-2D52-430D-829A-C99F6C3A7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973" y="6194020"/>
            <a:ext cx="6110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BAA0194-963B-44DB-BB6F-AC779D655BA9}"/>
              </a:ext>
            </a:extLst>
          </p:cNvPr>
          <p:cNvSpPr/>
          <p:nvPr/>
        </p:nvSpPr>
        <p:spPr>
          <a:xfrm>
            <a:off x="1982308" y="374106"/>
            <a:ext cx="4868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2000" dirty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زیرساختهای تامین گاز</a:t>
            </a: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E527780F-B6E0-4765-8F37-1B2EA5615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638" y="284850"/>
            <a:ext cx="6260123" cy="625091"/>
          </a:xfrm>
          <a:prstGeom prst="flowChartAlternateProcess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257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13534</TotalTime>
  <Words>5350</Words>
  <Application>Microsoft Office PowerPoint</Application>
  <PresentationFormat>On-screen Show (4:3)</PresentationFormat>
  <Paragraphs>1604</Paragraphs>
  <Slides>51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9" baseType="lpstr">
      <vt:lpstr>Calibri</vt:lpstr>
      <vt:lpstr>Arial</vt:lpstr>
      <vt:lpstr>Abadi Extra Light</vt:lpstr>
      <vt:lpstr>Times New Roman</vt:lpstr>
      <vt:lpstr>B Nazanin</vt:lpstr>
      <vt:lpstr>Trebuchet MS</vt:lpstr>
      <vt:lpstr>Calibri Light</vt:lpstr>
      <vt:lpstr>B Titr</vt:lpstr>
      <vt:lpstr>Wingdings</vt:lpstr>
      <vt:lpstr>IranNastaliq</vt:lpstr>
      <vt:lpstr>Georgia</vt:lpstr>
      <vt:lpstr>B Mitra</vt:lpstr>
      <vt:lpstr>B Titr,Bold</vt:lpstr>
      <vt:lpstr>B Zar</vt:lpstr>
      <vt:lpstr>Office Theme</vt:lpstr>
      <vt:lpstr>Default Design</vt:lpstr>
      <vt:lpstr>Slipstream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توجه شما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400193</dc:creator>
  <cp:lastModifiedBy>Abdolrazagh Safari Zadeh</cp:lastModifiedBy>
  <cp:revision>1482</cp:revision>
  <cp:lastPrinted>2023-06-06T08:47:17Z</cp:lastPrinted>
  <dcterms:created xsi:type="dcterms:W3CDTF">2013-04-04T06:51:14Z</dcterms:created>
  <dcterms:modified xsi:type="dcterms:W3CDTF">2024-06-05T07:01:57Z</dcterms:modified>
</cp:coreProperties>
</file>